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7" r:id="rId1"/>
  </p:sldMasterIdLst>
  <p:sldIdLst>
    <p:sldId id="256" r:id="rId2"/>
    <p:sldId id="257" r:id="rId3"/>
    <p:sldId id="258" r:id="rId4"/>
    <p:sldId id="259" r:id="rId5"/>
    <p:sldId id="260" r:id="rId6"/>
    <p:sldId id="281" r:id="rId7"/>
    <p:sldId id="261" r:id="rId8"/>
    <p:sldId id="262" r:id="rId9"/>
    <p:sldId id="263" r:id="rId10"/>
    <p:sldId id="264" r:id="rId11"/>
    <p:sldId id="265" r:id="rId12"/>
    <p:sldId id="266" r:id="rId13"/>
    <p:sldId id="267" r:id="rId14"/>
    <p:sldId id="268" r:id="rId15"/>
    <p:sldId id="269" r:id="rId16"/>
    <p:sldId id="270" r:id="rId17"/>
    <p:sldId id="271" r:id="rId18"/>
    <p:sldId id="284" r:id="rId19"/>
    <p:sldId id="272" r:id="rId20"/>
    <p:sldId id="273" r:id="rId21"/>
    <p:sldId id="285" r:id="rId22"/>
    <p:sldId id="277" r:id="rId23"/>
    <p:sldId id="278" r:id="rId24"/>
    <p:sldId id="279" r:id="rId25"/>
    <p:sldId id="28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viewProps" Target="viewProps.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presProps" Target="presProps.xml" /><Relationship Id="rId30" Type="http://schemas.openxmlformats.org/officeDocument/2006/relationships/tableStyles" Target="tableStyles.xml" /></Relationships>
</file>

<file path=ppt/media/image1.jpg>
</file>

<file path=ppt/media/image10.jpg>
</file>

<file path=ppt/media/image11.jpeg>
</file>

<file path=ppt/media/image12.jpg>
</file>

<file path=ppt/media/image13.jpg>
</file>

<file path=ppt/media/image14.png>
</file>

<file path=ppt/media/image15.png>
</file>

<file path=ppt/media/image16.png>
</file>

<file path=ppt/media/image17.png>
</file>

<file path=ppt/media/image18.jpg>
</file>

<file path=ppt/media/image19.png>
</file>

<file path=ppt/media/image20.png>
</file>

<file path=ppt/media/image21.jpg>
</file>

<file path=ppt/media/image22.jpg>
</file>

<file path=ppt/media/image23.png>
</file>

<file path=ppt/media/image3.jpg>
</file>

<file path=ppt/media/image4.png>
</file>

<file path=ppt/media/image5.png>
</file>

<file path=ppt/media/image6.png>
</file>

<file path=ppt/media/image7.png>
</file>

<file path=ppt/media/image8.jp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28403" y="945913"/>
            <a:ext cx="8637073" cy="2618554"/>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1128404" y="3564467"/>
            <a:ext cx="8637072" cy="1071095"/>
          </a:xfrm>
        </p:spPr>
        <p:txBody>
          <a:bodyPr tIns="91440" bIns="91440">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5/15/2024</a:t>
            </a:fld>
            <a:endParaRPr lang="en-US" dirty="0"/>
          </a:p>
        </p:txBody>
      </p:sp>
      <p:sp>
        <p:nvSpPr>
          <p:cNvPr id="5" name="Footer Placeholder 4"/>
          <p:cNvSpPr>
            <a:spLocks noGrp="1"/>
          </p:cNvSpPr>
          <p:nvPr>
            <p:ph type="ftr" sz="quarter" idx="11"/>
          </p:nvPr>
        </p:nvSpPr>
        <p:spPr>
          <a:xfrm>
            <a:off x="1127124" y="329307"/>
            <a:ext cx="5943668" cy="309201"/>
          </a:xfrm>
        </p:spPr>
        <p:txBody>
          <a:bodyPr/>
          <a:lstStyle/>
          <a:p>
            <a:endParaRPr lang="en-US" dirty="0"/>
          </a:p>
        </p:txBody>
      </p:sp>
      <p:sp>
        <p:nvSpPr>
          <p:cNvPr id="6" name="Slide Number Placeholder 5"/>
          <p:cNvSpPr>
            <a:spLocks noGrp="1"/>
          </p:cNvSpPr>
          <p:nvPr>
            <p:ph type="sldNum" sz="quarter" idx="12"/>
          </p:nvPr>
        </p:nvSpPr>
        <p:spPr>
          <a:xfrm>
            <a:off x="9924392" y="134930"/>
            <a:ext cx="811019" cy="503578"/>
          </a:xfrm>
        </p:spPr>
        <p:txBody>
          <a:bodyPr/>
          <a:lstStyle/>
          <a:p>
            <a:fld id="{6D22F896-40B5-4ADD-8801-0D06FADFA095}"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37387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15" name="Picture 14"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184247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4709"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130270"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17" name="Picture 16"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59215" b="36435"/>
          <a:stretch/>
        </p:blipFill>
        <p:spPr>
          <a:xfrm rot="5400000">
            <a:off x="8642279" y="3046916"/>
            <a:ext cx="4663440" cy="155448"/>
          </a:xfrm>
          <a:prstGeom prst="rect">
            <a:avLst/>
          </a:prstGeom>
          <a:noFill/>
          <a:ln>
            <a:noFill/>
          </a:ln>
        </p:spPr>
      </p:pic>
    </p:spTree>
    <p:extLst>
      <p:ext uri="{BB962C8B-B14F-4D97-AF65-F5344CB8AC3E}">
        <p14:creationId xmlns:p14="http://schemas.microsoft.com/office/powerpoint/2010/main" val="994987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sz="1200"/>
            </a:lvl1pPr>
          </a:lstStyle>
          <a:p>
            <a:fld id="{48A87A34-81AB-432B-8DAE-1953F412C126}" type="datetimeFigureOut">
              <a:rPr lang="en-US" smtClean="0"/>
              <a:t>5/15/2024</a:t>
            </a:fld>
            <a:endParaRPr lang="en-US" dirty="0"/>
          </a:p>
        </p:txBody>
      </p:sp>
      <p:sp>
        <p:nvSpPr>
          <p:cNvPr id="5" name="Footer Placeholder 4"/>
          <p:cNvSpPr>
            <a:spLocks noGrp="1"/>
          </p:cNvSpPr>
          <p:nvPr>
            <p:ph type="ftr" sz="quarter" idx="11"/>
          </p:nvPr>
        </p:nvSpPr>
        <p:spPr/>
        <p:txBody>
          <a:bodyPr/>
          <a:lstStyle>
            <a:lvl1pPr>
              <a:defRPr sz="1200"/>
            </a:lvl1p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24" name="Picture 2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816950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9167" y="1756129"/>
            <a:ext cx="8619060" cy="2050065"/>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hasCustomPrompt="1"/>
          </p:nvPr>
        </p:nvSpPr>
        <p:spPr>
          <a:xfrm>
            <a:off x="1129166" y="3806195"/>
            <a:ext cx="861906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29041807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31052" y="958037"/>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29166" y="2165621"/>
            <a:ext cx="4645152" cy="32938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95606" y="2171769"/>
            <a:ext cx="4645152" cy="32870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9409716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29166" y="953336"/>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9166" y="2169727"/>
            <a:ext cx="4645152" cy="801943"/>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9166" y="2974448"/>
            <a:ext cx="4645152" cy="24938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4337" y="2173181"/>
            <a:ext cx="4645152" cy="802237"/>
          </a:xfrm>
        </p:spPr>
        <p:txBody>
          <a:bodyPr anchor="b">
            <a:normAutofit/>
          </a:bodyPr>
          <a:lstStyle>
            <a:lvl1pPr marL="0" indent="0">
              <a:lnSpc>
                <a:spcPct val="100000"/>
              </a:lnSpc>
              <a:buNone/>
              <a:defRPr sz="2800" b="0" cap="none"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94337" y="2971669"/>
            <a:ext cx="4645152" cy="2487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pic>
        <p:nvPicPr>
          <p:cNvPr id="18" name="Picture 17"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1393737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pic>
        <p:nvPicPr>
          <p:cNvPr id="14" name="Picture 1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4018112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47363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4291" y="952578"/>
            <a:ext cx="3275013" cy="2322176"/>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23334" y="952578"/>
            <a:ext cx="6012470" cy="4505221"/>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4291" y="3274754"/>
            <a:ext cx="3275013" cy="2178918"/>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1125460" y="643464"/>
            <a:ext cx="9610344" cy="155448"/>
          </a:xfrm>
          <a:prstGeom prst="rect">
            <a:avLst/>
          </a:prstGeom>
          <a:noFill/>
          <a:ln>
            <a:noFill/>
          </a:ln>
        </p:spPr>
      </p:pic>
    </p:spTree>
    <p:extLst>
      <p:ext uri="{BB962C8B-B14F-4D97-AF65-F5344CB8AC3E}">
        <p14:creationId xmlns:p14="http://schemas.microsoft.com/office/powerpoint/2010/main" val="3508234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129124" y="1129513"/>
            <a:ext cx="5854872" cy="1924208"/>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8247" y="3053721"/>
            <a:ext cx="5846486" cy="2096013"/>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125300" y="5469856"/>
            <a:ext cx="5849605" cy="320123"/>
          </a:xfrm>
        </p:spPr>
        <p:txBody>
          <a:bodyPr/>
          <a:lstStyle>
            <a:lvl1pPr algn="l">
              <a:defRPr/>
            </a:lvl1pPr>
          </a:lstStyle>
          <a:p>
            <a:fld id="{48A87A34-81AB-432B-8DAE-1953F412C126}" type="datetimeFigureOut">
              <a:rPr lang="en-US" smtClean="0"/>
              <a:pPr/>
              <a:t>5/15/2024</a:t>
            </a:fld>
            <a:endParaRPr lang="en-US" dirty="0"/>
          </a:p>
        </p:txBody>
      </p:sp>
      <p:sp>
        <p:nvSpPr>
          <p:cNvPr id="6" name="Footer Placeholder 5"/>
          <p:cNvSpPr>
            <a:spLocks noGrp="1"/>
          </p:cNvSpPr>
          <p:nvPr>
            <p:ph type="ftr" sz="quarter" idx="11"/>
          </p:nvPr>
        </p:nvSpPr>
        <p:spPr>
          <a:xfrm>
            <a:off x="1125300" y="318640"/>
            <a:ext cx="4877818" cy="320931"/>
          </a:xfrm>
        </p:spPr>
        <p:txBody>
          <a:bodyPr/>
          <a:lstStyle/>
          <a:p>
            <a:endParaRPr lang="en-US" dirty="0"/>
          </a:p>
        </p:txBody>
      </p:sp>
      <p:sp>
        <p:nvSpPr>
          <p:cNvPr id="7" name="Slide Number Placeholder 6"/>
          <p:cNvSpPr>
            <a:spLocks noGrp="1"/>
          </p:cNvSpPr>
          <p:nvPr>
            <p:ph type="sldNum" sz="quarter" idx="12"/>
          </p:nvPr>
        </p:nvSpPr>
        <p:spPr>
          <a:xfrm>
            <a:off x="6176794" y="137408"/>
            <a:ext cx="811019" cy="503578"/>
          </a:xfrm>
        </p:spPr>
        <p:txBody>
          <a:bodyPr/>
          <a:lstStyle/>
          <a:p>
            <a:fld id="{6D22F896-40B5-4ADD-8801-0D06FADFA095}" type="slidenum">
              <a:rPr lang="en-US" smtClean="0"/>
              <a:t>‹#›</a:t>
            </a:fld>
            <a:endParaRPr lang="en-US" dirty="0"/>
          </a:p>
        </p:txBody>
      </p:sp>
      <p:pic>
        <p:nvPicPr>
          <p:cNvPr id="22" name="Picture 21"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1125460" y="643464"/>
            <a:ext cx="5879592" cy="155448"/>
          </a:xfrm>
          <a:prstGeom prst="rect">
            <a:avLst/>
          </a:prstGeom>
          <a:noFill/>
          <a:ln>
            <a:noFill/>
          </a:ln>
        </p:spPr>
      </p:pic>
    </p:spTree>
    <p:extLst>
      <p:ext uri="{BB962C8B-B14F-4D97-AF65-F5344CB8AC3E}">
        <p14:creationId xmlns:p14="http://schemas.microsoft.com/office/powerpoint/2010/main" val="1667288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jp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19336"/>
            <a:ext cx="12192000" cy="742950"/>
          </a:xfrm>
          <a:prstGeom prst="rect">
            <a:avLst/>
          </a:prstGeom>
        </p:spPr>
      </p:pic>
      <p:sp>
        <p:nvSpPr>
          <p:cNvPr id="13" name="Rectangle 12"/>
          <p:cNvSpPr/>
          <p:nvPr/>
        </p:nvSpPr>
        <p:spPr>
          <a:xfrm>
            <a:off x="0" y="468769"/>
            <a:ext cx="12192000" cy="5647024"/>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a:off x="0" y="6121269"/>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130270" y="953324"/>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130270" y="2171769"/>
            <a:ext cx="9603275" cy="32945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32830" y="330370"/>
            <a:ext cx="2515396"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smtClean="0"/>
              <a:pPr/>
              <a:t>5/15/2024</a:t>
            </a:fld>
            <a:endParaRPr lang="en-US" dirty="0"/>
          </a:p>
        </p:txBody>
      </p:sp>
      <p:sp>
        <p:nvSpPr>
          <p:cNvPr id="5" name="Footer Placeholder 4"/>
          <p:cNvSpPr>
            <a:spLocks noGrp="1"/>
          </p:cNvSpPr>
          <p:nvPr>
            <p:ph type="ftr" sz="quarter" idx="3"/>
          </p:nvPr>
        </p:nvSpPr>
        <p:spPr>
          <a:xfrm>
            <a:off x="1130270"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9918076" y="137408"/>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59889220"/>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Lst>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8.jp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image" Target="../media/image10.jp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2" Type="http://schemas.openxmlformats.org/officeDocument/2006/relationships/image" Target="../media/image11.jpeg"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3" Type="http://schemas.openxmlformats.org/officeDocument/2006/relationships/image" Target="../media/image13.jpg" /><Relationship Id="rId2" Type="http://schemas.openxmlformats.org/officeDocument/2006/relationships/image" Target="../media/image12.jpg" /><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2" Type="http://schemas.openxmlformats.org/officeDocument/2006/relationships/image" Target="../media/image14.pn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3" Type="http://schemas.openxmlformats.org/officeDocument/2006/relationships/image" Target="../media/image16.png" /><Relationship Id="rId2" Type="http://schemas.openxmlformats.org/officeDocument/2006/relationships/image" Target="../media/image15.png"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2" Type="http://schemas.openxmlformats.org/officeDocument/2006/relationships/image" Target="../media/image17.pn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2" Type="http://schemas.openxmlformats.org/officeDocument/2006/relationships/image" Target="../media/image18.jpg" /><Relationship Id="rId1" Type="http://schemas.openxmlformats.org/officeDocument/2006/relationships/slideLayout" Target="../slideLayouts/slideLayout7.xml" /></Relationships>
</file>

<file path=ppt/slides/_rels/slide19.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image" Target="../media/image19.pn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2" Type="http://schemas.openxmlformats.org/officeDocument/2006/relationships/image" Target="../media/image21.jpg" /><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2" Type="http://schemas.openxmlformats.org/officeDocument/2006/relationships/image" Target="../media/image22.jpg" /><Relationship Id="rId1" Type="http://schemas.openxmlformats.org/officeDocument/2006/relationships/slideLayout" Target="../slideLayouts/slideLayout7.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2" Type="http://schemas.openxmlformats.org/officeDocument/2006/relationships/image" Target="../media/image23.png" /><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3.jpg" /><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4.pn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image" Target="../media/image6.pn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143C25A-C4BB-7CFF-37BB-DB4161EF720B}"/>
              </a:ext>
            </a:extLst>
          </p:cNvPr>
          <p:cNvSpPr>
            <a:spLocks noGrp="1"/>
          </p:cNvSpPr>
          <p:nvPr>
            <p:ph type="ctrTitle"/>
          </p:nvPr>
        </p:nvSpPr>
        <p:spPr>
          <a:xfrm>
            <a:off x="1116844" y="442978"/>
            <a:ext cx="10530854" cy="1490235"/>
          </a:xfrm>
        </p:spPr>
        <p:txBody>
          <a:bodyPr>
            <a:noAutofit/>
          </a:bodyPr>
          <a:lstStyle/>
          <a:p>
            <a:pPr algn="ctr"/>
            <a:r>
              <a:rPr lang="en-IN" sz="3600" b="1" dirty="0">
                <a:solidFill>
                  <a:schemeClr val="accent1">
                    <a:lumMod val="75000"/>
                  </a:schemeClr>
                </a:solidFill>
                <a:latin typeface="Times New Roman" panose="02020603050405020304" pitchFamily="18" charset="0"/>
                <a:cs typeface="Times New Roman" panose="02020603050405020304" pitchFamily="18" charset="0"/>
              </a:rPr>
              <a:t>Port Aqua Market Demand Analysis and      		Recommendation System </a:t>
            </a:r>
            <a:r>
              <a:rPr lang="en-IN" sz="3600" b="1" dirty="0">
                <a:solidFill>
                  <a:srgbClr val="FF0000"/>
                </a:solidFill>
                <a:latin typeface="Times New Roman" panose="02020603050405020304" pitchFamily="18" charset="0"/>
                <a:cs typeface="Times New Roman" panose="02020603050405020304" pitchFamily="18" charset="0"/>
              </a:rPr>
              <a:t>			</a:t>
            </a:r>
          </a:p>
        </p:txBody>
      </p:sp>
      <p:sp>
        <p:nvSpPr>
          <p:cNvPr id="5" name="TextBox 4">
            <a:extLst>
              <a:ext uri="{FF2B5EF4-FFF2-40B4-BE49-F238E27FC236}">
                <a16:creationId xmlns:a16="http://schemas.microsoft.com/office/drawing/2014/main" id="{9AEFCD4D-4A8E-DF2A-EE0F-881B279C1663}"/>
              </a:ext>
            </a:extLst>
          </p:cNvPr>
          <p:cNvSpPr txBox="1"/>
          <p:nvPr/>
        </p:nvSpPr>
        <p:spPr>
          <a:xfrm>
            <a:off x="1364394" y="2654825"/>
            <a:ext cx="10035754" cy="2954655"/>
          </a:xfrm>
          <a:prstGeom prst="rect">
            <a:avLst/>
          </a:prstGeom>
          <a:noFill/>
        </p:spPr>
        <p:txBody>
          <a:bodyPr wrap="square">
            <a:spAutoFit/>
          </a:bodyPr>
          <a:lstStyle/>
          <a:p>
            <a:pPr eaLnBrk="1" fontAlgn="auto" hangingPunct="1">
              <a:spcAft>
                <a:spcPts val="0"/>
              </a:spcAft>
              <a:buFont typeface="Wingdings 3" charset="2"/>
              <a:buNone/>
              <a:defRPr/>
            </a:pPr>
            <a:r>
              <a:rPr lang="en-US" sz="2400" b="1" dirty="0">
                <a:solidFill>
                  <a:schemeClr val="accent1">
                    <a:lumMod val="75000"/>
                  </a:schemeClr>
                </a:solidFill>
                <a:latin typeface="Times New Roman" panose="02020603050405020304" pitchFamily="18" charset="0"/>
                <a:cs typeface="Times New Roman" panose="02020603050405020304" pitchFamily="18" charset="0"/>
              </a:rPr>
              <a:t>Group Members                                   </a:t>
            </a:r>
            <a:endParaRPr lang="en-IN" sz="2400" b="1" dirty="0">
              <a:solidFill>
                <a:schemeClr val="accent1">
                  <a:lumMod val="75000"/>
                </a:schemeClr>
              </a:solidFill>
              <a:latin typeface="Times New Roman" panose="02020603050405020304" pitchFamily="18" charset="0"/>
              <a:cs typeface="Times New Roman" panose="02020603050405020304" pitchFamily="18" charset="0"/>
            </a:endParaRPr>
          </a:p>
          <a:p>
            <a:pPr eaLnBrk="1" fontAlgn="auto" hangingPunct="1">
              <a:spcAft>
                <a:spcPts val="0"/>
              </a:spcAft>
              <a:buFont typeface="Wingdings 3" charset="2"/>
              <a:buNone/>
              <a:defRPr/>
            </a:pPr>
            <a:r>
              <a:rPr lang="en-IN" dirty="0">
                <a:latin typeface="Times New Roman" panose="02020603050405020304" pitchFamily="18" charset="0"/>
                <a:cs typeface="Times New Roman" panose="02020603050405020304" pitchFamily="18" charset="0"/>
              </a:rPr>
              <a:t>D. </a:t>
            </a:r>
            <a:r>
              <a:rPr lang="en-IN" dirty="0" err="1">
                <a:latin typeface="Times New Roman" panose="02020603050405020304" pitchFamily="18" charset="0"/>
                <a:cs typeface="Times New Roman" panose="02020603050405020304" pitchFamily="18" charset="0"/>
              </a:rPr>
              <a:t>LakshmiNeha</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(20MH1A05</a:t>
            </a:r>
            <a:r>
              <a:rPr lang="en-IN" dirty="0">
                <a:latin typeface="Times New Roman" panose="02020603050405020304" pitchFamily="18" charset="0"/>
                <a:cs typeface="Times New Roman" panose="02020603050405020304" pitchFamily="18" charset="0"/>
              </a:rPr>
              <a:t>77</a:t>
            </a:r>
            <a:r>
              <a:rPr lang="en-US" dirty="0">
                <a:latin typeface="Times New Roman" panose="02020603050405020304" pitchFamily="18" charset="0"/>
                <a:cs typeface="Times New Roman" panose="02020603050405020304" pitchFamily="18" charset="0"/>
              </a:rPr>
              <a:t>)</a:t>
            </a:r>
          </a:p>
          <a:p>
            <a:pPr>
              <a:defRPr/>
            </a:pPr>
            <a:r>
              <a:rPr lang="en-IN" dirty="0">
                <a:latin typeface="Times New Roman" panose="02020603050405020304" pitchFamily="18" charset="0"/>
                <a:cs typeface="Times New Roman" panose="02020603050405020304" pitchFamily="18" charset="0"/>
              </a:rPr>
              <a:t>Y. Praveen Kumar       </a:t>
            </a:r>
            <a:r>
              <a:rPr lang="en-US"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20MH1A05C4</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pPr>
              <a:defRPr/>
            </a:pPr>
            <a:r>
              <a:rPr lang="en-IN" dirty="0">
                <a:latin typeface="Times New Roman" panose="02020603050405020304" pitchFamily="18" charset="0"/>
                <a:cs typeface="Times New Roman" panose="02020603050405020304" pitchFamily="18" charset="0"/>
              </a:rPr>
              <a:t>CH. Shyam Bhaskar   </a:t>
            </a:r>
            <a:r>
              <a:rPr lang="en-US" dirty="0">
                <a:latin typeface="Times New Roman" panose="02020603050405020304" pitchFamily="18" charset="0"/>
                <a:cs typeface="Times New Roman" panose="02020603050405020304" pitchFamily="18" charset="0"/>
              </a:rPr>
              <a:t> (20MH1A05</a:t>
            </a:r>
            <a:r>
              <a:rPr lang="en-IN" dirty="0">
                <a:latin typeface="Times New Roman" panose="02020603050405020304" pitchFamily="18" charset="0"/>
                <a:cs typeface="Times New Roman" panose="02020603050405020304" pitchFamily="18" charset="0"/>
              </a:rPr>
              <a:t>75</a:t>
            </a: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a:p>
            <a:pPr>
              <a:defRPr/>
            </a:pPr>
            <a:r>
              <a:rPr lang="en-IN" dirty="0">
                <a:latin typeface="Times New Roman" panose="02020603050405020304" pitchFamily="18" charset="0"/>
                <a:cs typeface="Times New Roman" panose="02020603050405020304" pitchFamily="18" charset="0"/>
              </a:rPr>
              <a:t> V. </a:t>
            </a:r>
            <a:r>
              <a:rPr lang="en-IN" dirty="0" err="1">
                <a:latin typeface="Times New Roman" panose="02020603050405020304" pitchFamily="18" charset="0"/>
                <a:cs typeface="Times New Roman" panose="02020603050405020304" pitchFamily="18" charset="0"/>
              </a:rPr>
              <a:t>RamGanesh</a:t>
            </a:r>
            <a:r>
              <a:rPr lang="en-I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20MH1A05C6</a:t>
            </a:r>
            <a:r>
              <a:rPr lang="en-US" dirty="0">
                <a:latin typeface="Times New Roman" panose="02020603050405020304" pitchFamily="18" charset="0"/>
                <a:cs typeface="Times New Roman" panose="02020603050405020304" pitchFamily="18" charset="0"/>
              </a:rPr>
              <a:t>)</a:t>
            </a:r>
          </a:p>
          <a:p>
            <a:pPr>
              <a:defRPr/>
            </a:pPr>
            <a:endParaRPr lang="en-US" dirty="0">
              <a:latin typeface="Times New Roman" panose="02020603050405020304" pitchFamily="18" charset="0"/>
              <a:cs typeface="Times New Roman" panose="02020603050405020304" pitchFamily="18" charset="0"/>
            </a:endParaRPr>
          </a:p>
          <a:p>
            <a:pPr eaLnBrk="1" fontAlgn="auto" hangingPunct="1">
              <a:spcAft>
                <a:spcPts val="0"/>
              </a:spcAft>
              <a:buFont typeface="Wingdings 3" charset="2"/>
              <a:buNone/>
              <a:defRPr/>
            </a:pP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Under the Guidance of</a:t>
            </a:r>
            <a:endParaRPr lang="en-IN" b="1" dirty="0">
              <a:latin typeface="Times New Roman" panose="02020603050405020304" pitchFamily="18" charset="0"/>
              <a:cs typeface="Times New Roman" panose="02020603050405020304" pitchFamily="18" charset="0"/>
            </a:endParaRPr>
          </a:p>
          <a:p>
            <a:pPr eaLnBrk="1" fontAlgn="auto" hangingPunct="1">
              <a:spcAft>
                <a:spcPts val="0"/>
              </a:spcAft>
              <a:buFont typeface="Wingdings 3" charset="2"/>
              <a:buNone/>
              <a:defRPr/>
            </a:pPr>
            <a:r>
              <a:rPr lang="en-US" b="1"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Mr. </a:t>
            </a:r>
            <a:r>
              <a:rPr lang="en-IN" b="1" dirty="0">
                <a:latin typeface="Times New Roman" panose="02020603050405020304" pitchFamily="18" charset="0"/>
                <a:cs typeface="Times New Roman" panose="02020603050405020304" pitchFamily="18" charset="0"/>
              </a:rPr>
              <a:t>Dr</a:t>
            </a:r>
            <a:r>
              <a:rPr lang="en-US" b="1"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B. V. Rama </a:t>
            </a:r>
            <a:r>
              <a:rPr lang="en-IN" b="1" dirty="0" err="1">
                <a:latin typeface="Times New Roman" panose="02020603050405020304" pitchFamily="18" charset="0"/>
                <a:cs typeface="Times New Roman" panose="02020603050405020304" pitchFamily="18" charset="0"/>
              </a:rPr>
              <a:t>krishna</a:t>
            </a:r>
            <a:r>
              <a:rPr lang="en-IN" b="1" dirty="0">
                <a:latin typeface="Times New Roman" panose="02020603050405020304" pitchFamily="18" charset="0"/>
                <a:cs typeface="Times New Roman" panose="02020603050405020304" pitchFamily="18" charset="0"/>
              </a:rPr>
              <a:t> </a:t>
            </a:r>
            <a:r>
              <a:rPr lang="en-IN" sz="1100" b="1" dirty="0" err="1">
                <a:latin typeface="Times New Roman" panose="02020603050405020304" pitchFamily="18" charset="0"/>
                <a:cs typeface="Times New Roman" panose="02020603050405020304" pitchFamily="18" charset="0"/>
              </a:rPr>
              <a:t>M.Tech.,Ph</a:t>
            </a:r>
            <a:r>
              <a:rPr lang="en-US" sz="1100" b="1" dirty="0">
                <a:latin typeface="Times New Roman" panose="02020603050405020304" pitchFamily="18" charset="0"/>
                <a:cs typeface="Times New Roman" panose="02020603050405020304" pitchFamily="18" charset="0"/>
              </a:rPr>
              <a:t>.D.</a:t>
            </a:r>
          </a:p>
          <a:p>
            <a:pPr eaLnBrk="1" fontAlgn="auto" hangingPunct="1">
              <a:spcAft>
                <a:spcPts val="0"/>
              </a:spcAft>
              <a:buFont typeface="Wingdings 3" charset="2"/>
              <a:buNone/>
              <a:defRPr/>
            </a:pPr>
            <a:r>
              <a:rPr lang="en-US" b="1"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 Professor</a:t>
            </a:r>
            <a:endParaRPr lang="en-US" dirty="0">
              <a:latin typeface="Times New Roman" panose="02020603050405020304" pitchFamily="18" charset="0"/>
              <a:cs typeface="Times New Roman" panose="02020603050405020304" pitchFamily="18" charset="0"/>
            </a:endParaRPr>
          </a:p>
          <a:p>
            <a:pPr>
              <a:defRPr/>
            </a:pPr>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683373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A9839EB-951F-F86A-DEA8-993BD9F97A6C}"/>
              </a:ext>
            </a:extLst>
          </p:cNvPr>
          <p:cNvSpPr txBox="1"/>
          <p:nvPr/>
        </p:nvSpPr>
        <p:spPr>
          <a:xfrm>
            <a:off x="2654038" y="98138"/>
            <a:ext cx="6883924" cy="523220"/>
          </a:xfrm>
          <a:prstGeom prst="rect">
            <a:avLst/>
          </a:prstGeom>
          <a:noFill/>
        </p:spPr>
        <p:txBody>
          <a:bodyPr wrap="square">
            <a:spAutoFit/>
          </a:bodyPr>
          <a:lstStyle/>
          <a:p>
            <a:pPr algn="ctr"/>
            <a:r>
              <a:rPr lang="en-IN" sz="2800" b="1" dirty="0">
                <a:latin typeface="Times New Roman" panose="02020603050405020304" pitchFamily="18" charset="0"/>
                <a:cs typeface="Times New Roman" panose="02020603050405020304" pitchFamily="18" charset="0"/>
              </a:rPr>
              <a:t>SYSTEM DESIGN(UML DIAGRAMS)</a:t>
            </a:r>
          </a:p>
        </p:txBody>
      </p:sp>
      <p:sp>
        <p:nvSpPr>
          <p:cNvPr id="6" name="TextBox 5">
            <a:extLst>
              <a:ext uri="{FF2B5EF4-FFF2-40B4-BE49-F238E27FC236}">
                <a16:creationId xmlns:a16="http://schemas.microsoft.com/office/drawing/2014/main" id="{4E45CBC7-0305-EE8F-01DB-FEECC26892EC}"/>
              </a:ext>
            </a:extLst>
          </p:cNvPr>
          <p:cNvSpPr txBox="1"/>
          <p:nvPr/>
        </p:nvSpPr>
        <p:spPr>
          <a:xfrm>
            <a:off x="1111307" y="732689"/>
            <a:ext cx="6104020" cy="461665"/>
          </a:xfrm>
          <a:prstGeom prst="rect">
            <a:avLst/>
          </a:prstGeom>
          <a:noFill/>
        </p:spPr>
        <p:txBody>
          <a:bodyPr wrap="square">
            <a:spAutoFit/>
          </a:bodyPr>
          <a:lstStyle/>
          <a:p>
            <a:pPr marL="0" indent="0">
              <a:buNone/>
            </a:pPr>
            <a:r>
              <a:rPr lang="en-US" sz="2400" b="1" u="sng" dirty="0">
                <a:solidFill>
                  <a:schemeClr val="accent1"/>
                </a:solidFill>
                <a:latin typeface="Times New Roman" panose="02020603050405020304" pitchFamily="18" charset="0"/>
                <a:cs typeface="Times New Roman" panose="02020603050405020304" pitchFamily="18" charset="0"/>
              </a:rPr>
              <a:t>USECASE DIAGRAM</a:t>
            </a:r>
            <a:endParaRPr lang="en-IN" sz="2400" b="1" u="sng" dirty="0">
              <a:solidFill>
                <a:schemeClr val="accent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ADD8E93D-9B7D-9DF6-A6F1-43F49EEBF8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795" y="1305685"/>
            <a:ext cx="7176118" cy="4707226"/>
          </a:xfrm>
          <a:prstGeom prst="rect">
            <a:avLst/>
          </a:prstGeom>
        </p:spPr>
      </p:pic>
    </p:spTree>
    <p:extLst>
      <p:ext uri="{BB962C8B-B14F-4D97-AF65-F5344CB8AC3E}">
        <p14:creationId xmlns:p14="http://schemas.microsoft.com/office/powerpoint/2010/main" val="3407562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497E347-57FC-1581-709F-9C350371A69C}"/>
              </a:ext>
            </a:extLst>
          </p:cNvPr>
          <p:cNvSpPr txBox="1">
            <a:spLocks noGrp="1"/>
          </p:cNvSpPr>
          <p:nvPr>
            <p:ph idx="1"/>
          </p:nvPr>
        </p:nvSpPr>
        <p:spPr>
          <a:xfrm>
            <a:off x="1072015" y="696644"/>
            <a:ext cx="9775825" cy="496867"/>
          </a:xfrm>
          <a:prstGeom prst="rect">
            <a:avLst/>
          </a:prstGeom>
          <a:noFill/>
        </p:spPr>
        <p:txBody>
          <a:bodyPr wrap="square" rtlCol="0">
            <a:spAutoFit/>
          </a:bodyPr>
          <a:lstStyle/>
          <a:p>
            <a:pPr marL="0" indent="0">
              <a:buNone/>
            </a:pPr>
            <a:r>
              <a:rPr lang="en-US" sz="2400" b="1" u="sng" dirty="0">
                <a:solidFill>
                  <a:schemeClr val="accent1"/>
                </a:solidFill>
                <a:effectLst/>
                <a:latin typeface="Times New Roman" panose="02020603050405020304" pitchFamily="18" charset="0"/>
                <a:ea typeface="Times New Roman" panose="02020603050405020304" pitchFamily="18" charset="0"/>
              </a:rPr>
              <a:t>CLASS DIAGRAM</a:t>
            </a:r>
            <a:endParaRPr lang="en-IN" sz="2400" b="1" u="sng" dirty="0">
              <a:solidFill>
                <a:schemeClr val="accent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1DD7A19-557B-4919-EBCF-352A583918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8415" y="1335974"/>
            <a:ext cx="6806066" cy="4576948"/>
          </a:xfrm>
          <a:prstGeom prst="rect">
            <a:avLst/>
          </a:prstGeom>
        </p:spPr>
      </p:pic>
    </p:spTree>
    <p:extLst>
      <p:ext uri="{BB962C8B-B14F-4D97-AF65-F5344CB8AC3E}">
        <p14:creationId xmlns:p14="http://schemas.microsoft.com/office/powerpoint/2010/main" val="34254065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12F946D-5749-BE9A-8673-F08C58D76257}"/>
              </a:ext>
            </a:extLst>
          </p:cNvPr>
          <p:cNvSpPr>
            <a:spLocks noGrp="1"/>
          </p:cNvSpPr>
          <p:nvPr>
            <p:ph type="title"/>
          </p:nvPr>
        </p:nvSpPr>
        <p:spPr>
          <a:xfrm>
            <a:off x="1048220" y="833745"/>
            <a:ext cx="8911687" cy="420586"/>
          </a:xfrm>
        </p:spPr>
        <p:txBody>
          <a:bodyPr>
            <a:normAutofit fontScale="90000"/>
          </a:bodyPr>
          <a:lstStyle/>
          <a:p>
            <a:r>
              <a:rPr lang="en-US" sz="2400" b="1" u="sng" dirty="0">
                <a:solidFill>
                  <a:schemeClr val="accent1"/>
                </a:solidFill>
                <a:effectLst/>
                <a:latin typeface="Times New Roman" panose="02020603050405020304" pitchFamily="18" charset="0"/>
                <a:ea typeface="Times New Roman" panose="02020603050405020304" pitchFamily="18" charset="0"/>
              </a:rPr>
              <a:t>SEQUENCE DIAGRAM</a:t>
            </a:r>
            <a:endParaRPr lang="en-IN" sz="2400" b="1" u="sng" dirty="0">
              <a:solidFill>
                <a:schemeClr val="accent1"/>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63CC3FB5-8B5F-D87D-BB7A-18BC172F86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5686" y="1367199"/>
            <a:ext cx="7240628" cy="4675910"/>
          </a:xfrm>
          <a:prstGeom prst="rect">
            <a:avLst/>
          </a:prstGeom>
        </p:spPr>
      </p:pic>
    </p:spTree>
    <p:extLst>
      <p:ext uri="{BB962C8B-B14F-4D97-AF65-F5344CB8AC3E}">
        <p14:creationId xmlns:p14="http://schemas.microsoft.com/office/powerpoint/2010/main" val="2667948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AC327AD-EC6C-4769-C2BC-92F1087CDA73}"/>
              </a:ext>
            </a:extLst>
          </p:cNvPr>
          <p:cNvSpPr>
            <a:spLocks noGrp="1"/>
          </p:cNvSpPr>
          <p:nvPr>
            <p:ph type="title"/>
          </p:nvPr>
        </p:nvSpPr>
        <p:spPr>
          <a:xfrm>
            <a:off x="1063736" y="803912"/>
            <a:ext cx="8911687" cy="633672"/>
          </a:xfrm>
        </p:spPr>
        <p:txBody>
          <a:bodyPr>
            <a:normAutofit/>
          </a:bodyPr>
          <a:lstStyle/>
          <a:p>
            <a:r>
              <a:rPr lang="en-IN" sz="2400" b="1" u="sng" dirty="0">
                <a:solidFill>
                  <a:schemeClr val="accent1"/>
                </a:solidFill>
                <a:latin typeface="Times New Roman" panose="02020603050405020304" pitchFamily="18" charset="0"/>
                <a:cs typeface="Times New Roman" panose="02020603050405020304" pitchFamily="18" charset="0"/>
              </a:rPr>
              <a:t>ACTIVITY DIAGRAM</a:t>
            </a:r>
          </a:p>
        </p:txBody>
      </p:sp>
      <p:pic>
        <p:nvPicPr>
          <p:cNvPr id="8" name="Picture 7">
            <a:extLst>
              <a:ext uri="{FF2B5EF4-FFF2-40B4-BE49-F238E27FC236}">
                <a16:creationId xmlns:a16="http://schemas.microsoft.com/office/drawing/2014/main" id="{444091CA-122B-5712-1BD7-D7CF386769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7638" y="1263312"/>
            <a:ext cx="8196723" cy="4612499"/>
          </a:xfrm>
          <a:prstGeom prst="rect">
            <a:avLst/>
          </a:prstGeom>
        </p:spPr>
      </p:pic>
    </p:spTree>
    <p:extLst>
      <p:ext uri="{BB962C8B-B14F-4D97-AF65-F5344CB8AC3E}">
        <p14:creationId xmlns:p14="http://schemas.microsoft.com/office/powerpoint/2010/main" val="909967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09FB46E-C5CC-3CF6-4F65-34CC5EA1B4C4}"/>
              </a:ext>
            </a:extLst>
          </p:cNvPr>
          <p:cNvSpPr txBox="1"/>
          <p:nvPr/>
        </p:nvSpPr>
        <p:spPr>
          <a:xfrm>
            <a:off x="422718" y="165068"/>
            <a:ext cx="10048773" cy="523220"/>
          </a:xfrm>
          <a:prstGeom prst="rect">
            <a:avLst/>
          </a:prstGeom>
          <a:noFill/>
        </p:spPr>
        <p:txBody>
          <a:bodyPr wrap="square">
            <a:spAutoFit/>
          </a:bodyPr>
          <a:lstStyle/>
          <a:p>
            <a:pPr algn="ctr"/>
            <a:r>
              <a:rPr lang="en-IN" sz="2800" b="1" dirty="0">
                <a:latin typeface="Times New Roman" panose="02020603050405020304" pitchFamily="18" charset="0"/>
                <a:cs typeface="Times New Roman" panose="02020603050405020304" pitchFamily="18" charset="0"/>
              </a:rPr>
              <a:t>OUTPUTS</a:t>
            </a:r>
          </a:p>
        </p:txBody>
      </p:sp>
      <p:sp>
        <p:nvSpPr>
          <p:cNvPr id="5" name="Content Placeholder 4">
            <a:extLst>
              <a:ext uri="{FF2B5EF4-FFF2-40B4-BE49-F238E27FC236}">
                <a16:creationId xmlns:a16="http://schemas.microsoft.com/office/drawing/2014/main" id="{C917C861-172C-85C9-E385-677D065C8407}"/>
              </a:ext>
            </a:extLst>
          </p:cNvPr>
          <p:cNvSpPr txBox="1">
            <a:spLocks noGrp="1"/>
          </p:cNvSpPr>
          <p:nvPr>
            <p:ph idx="1"/>
          </p:nvPr>
        </p:nvSpPr>
        <p:spPr>
          <a:xfrm>
            <a:off x="1050925" y="827636"/>
            <a:ext cx="9691687" cy="564257"/>
          </a:xfrm>
          <a:prstGeom prst="rect">
            <a:avLst/>
          </a:prstGeom>
          <a:noFill/>
        </p:spPr>
        <p:txBody>
          <a:bodyPr wrap="square">
            <a:spAutoFit/>
          </a:bodyPr>
          <a:lstStyle/>
          <a:p>
            <a:pPr marL="0" indent="0">
              <a:buNone/>
            </a:pPr>
            <a:r>
              <a:rPr lang="en-IN" sz="2800" b="1" dirty="0">
                <a:solidFill>
                  <a:schemeClr val="accent1"/>
                </a:solidFill>
                <a:latin typeface="Times New Roman" panose="02020603050405020304" pitchFamily="18" charset="0"/>
                <a:cs typeface="Times New Roman" panose="02020603050405020304" pitchFamily="18" charset="0"/>
              </a:rPr>
              <a:t>Home Page:</a:t>
            </a:r>
          </a:p>
        </p:txBody>
      </p:sp>
      <p:pic>
        <p:nvPicPr>
          <p:cNvPr id="7" name="Picture 6">
            <a:extLst>
              <a:ext uri="{FF2B5EF4-FFF2-40B4-BE49-F238E27FC236}">
                <a16:creationId xmlns:a16="http://schemas.microsoft.com/office/drawing/2014/main" id="{F984FEDD-1DB8-93A5-7572-0EBEB7053C2B}"/>
              </a:ext>
            </a:extLst>
          </p:cNvPr>
          <p:cNvPicPr>
            <a:picLocks noChangeAspect="1"/>
          </p:cNvPicPr>
          <p:nvPr/>
        </p:nvPicPr>
        <p:blipFill>
          <a:blip r:embed="rId2"/>
          <a:srcRect/>
          <a:stretch/>
        </p:blipFill>
        <p:spPr>
          <a:xfrm>
            <a:off x="422718" y="1843266"/>
            <a:ext cx="5638165" cy="3850524"/>
          </a:xfrm>
          <a:prstGeom prst="rect">
            <a:avLst/>
          </a:prstGeom>
        </p:spPr>
      </p:pic>
      <p:pic>
        <p:nvPicPr>
          <p:cNvPr id="10" name="Picture 9">
            <a:extLst>
              <a:ext uri="{FF2B5EF4-FFF2-40B4-BE49-F238E27FC236}">
                <a16:creationId xmlns:a16="http://schemas.microsoft.com/office/drawing/2014/main" id="{DEEF16E1-6AD4-96BE-355E-929BE286D62F}"/>
              </a:ext>
            </a:extLst>
          </p:cNvPr>
          <p:cNvPicPr>
            <a:picLocks noChangeAspect="1"/>
          </p:cNvPicPr>
          <p:nvPr/>
        </p:nvPicPr>
        <p:blipFill>
          <a:blip r:embed="rId3"/>
          <a:srcRect/>
          <a:stretch/>
        </p:blipFill>
        <p:spPr>
          <a:xfrm>
            <a:off x="6263983" y="1891392"/>
            <a:ext cx="5467047" cy="3802398"/>
          </a:xfrm>
          <a:prstGeom prst="rect">
            <a:avLst/>
          </a:prstGeom>
        </p:spPr>
      </p:pic>
    </p:spTree>
    <p:extLst>
      <p:ext uri="{BB962C8B-B14F-4D97-AF65-F5344CB8AC3E}">
        <p14:creationId xmlns:p14="http://schemas.microsoft.com/office/powerpoint/2010/main" val="6553059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9B8233-E82C-C09A-C3CB-81A0489E2AB5}"/>
              </a:ext>
            </a:extLst>
          </p:cNvPr>
          <p:cNvSpPr txBox="1"/>
          <p:nvPr/>
        </p:nvSpPr>
        <p:spPr>
          <a:xfrm>
            <a:off x="1044540" y="791688"/>
            <a:ext cx="6097712" cy="523220"/>
          </a:xfrm>
          <a:prstGeom prst="rect">
            <a:avLst/>
          </a:prstGeom>
          <a:noFill/>
        </p:spPr>
        <p:txBody>
          <a:bodyPr wrap="square">
            <a:spAutoFit/>
          </a:bodyPr>
          <a:lstStyle/>
          <a:p>
            <a:r>
              <a:rPr lang="en-IN" sz="2800" b="1" dirty="0">
                <a:solidFill>
                  <a:schemeClr val="accent1"/>
                </a:solidFill>
                <a:latin typeface="Times New Roman" panose="02020603050405020304" pitchFamily="18" charset="0"/>
                <a:cs typeface="Times New Roman" panose="02020603050405020304" pitchFamily="18" charset="0"/>
              </a:rPr>
              <a:t>ABOUT PAGE:</a:t>
            </a:r>
          </a:p>
        </p:txBody>
      </p:sp>
      <p:pic>
        <p:nvPicPr>
          <p:cNvPr id="11" name="Picture 10">
            <a:extLst>
              <a:ext uri="{FF2B5EF4-FFF2-40B4-BE49-F238E27FC236}">
                <a16:creationId xmlns:a16="http://schemas.microsoft.com/office/drawing/2014/main" id="{2982325F-E3FA-3AFC-0B41-A4AD8C7E33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1412668"/>
            <a:ext cx="8643594" cy="4345077"/>
          </a:xfrm>
          <a:prstGeom prst="rect">
            <a:avLst/>
          </a:prstGeom>
        </p:spPr>
      </p:pic>
    </p:spTree>
    <p:extLst>
      <p:ext uri="{BB962C8B-B14F-4D97-AF65-F5344CB8AC3E}">
        <p14:creationId xmlns:p14="http://schemas.microsoft.com/office/powerpoint/2010/main" val="633792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51D4B3-1549-AC27-36CB-37AB3339C5E7}"/>
              </a:ext>
            </a:extLst>
          </p:cNvPr>
          <p:cNvSpPr txBox="1"/>
          <p:nvPr/>
        </p:nvSpPr>
        <p:spPr>
          <a:xfrm>
            <a:off x="1088937" y="841169"/>
            <a:ext cx="10014125" cy="523220"/>
          </a:xfrm>
          <a:prstGeom prst="rect">
            <a:avLst/>
          </a:prstGeom>
          <a:noFill/>
        </p:spPr>
        <p:txBody>
          <a:bodyPr wrap="square">
            <a:spAutoFit/>
          </a:bodyPr>
          <a:lstStyle/>
          <a:p>
            <a:r>
              <a:rPr lang="en-US" sz="2800" b="1" dirty="0">
                <a:solidFill>
                  <a:schemeClr val="accent1"/>
                </a:solidFill>
                <a:effectLst/>
                <a:latin typeface="Times New Roman" panose="02020603050405020304" pitchFamily="18" charset="0"/>
                <a:ea typeface="Times New Roman" panose="02020603050405020304" pitchFamily="18" charset="0"/>
                <a:cs typeface="Arial" panose="020B0604020202020204" pitchFamily="34" charset="0"/>
              </a:rPr>
              <a:t>REGISTRATION AND</a:t>
            </a:r>
            <a:r>
              <a:rPr lang="en-IN" sz="2800" b="1" dirty="0">
                <a:solidFill>
                  <a:schemeClr val="accent1"/>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2800" b="1" dirty="0">
                <a:solidFill>
                  <a:schemeClr val="accent1"/>
                </a:solidFill>
                <a:effectLst/>
                <a:latin typeface="Times New Roman" panose="02020603050405020304" pitchFamily="18" charset="0"/>
                <a:ea typeface="Times New Roman" panose="02020603050405020304" pitchFamily="18" charset="0"/>
                <a:cs typeface="Arial" panose="020B0604020202020204" pitchFamily="34" charset="0"/>
              </a:rPr>
              <a:t>LOGIN PAGE:</a:t>
            </a:r>
            <a:endParaRPr lang="en-US" sz="2800" dirty="0">
              <a:solidFill>
                <a:schemeClr val="accent1"/>
              </a:solidFill>
              <a:effectLst/>
              <a:latin typeface="Aptos" panose="020B0004020202020204" pitchFamily="34" charset="0"/>
              <a:ea typeface="MS Mincho" panose="02020609040205080304" pitchFamily="49" charset="-128"/>
              <a:cs typeface="Arial" panose="020B0604020202020204" pitchFamily="34" charset="0"/>
            </a:endParaRPr>
          </a:p>
        </p:txBody>
      </p:sp>
      <p:pic>
        <p:nvPicPr>
          <p:cNvPr id="8" name="Picture 7">
            <a:extLst>
              <a:ext uri="{FF2B5EF4-FFF2-40B4-BE49-F238E27FC236}">
                <a16:creationId xmlns:a16="http://schemas.microsoft.com/office/drawing/2014/main" id="{115D7EB8-BCDA-E0E1-099B-BC08E270AA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112" y="1515242"/>
            <a:ext cx="5715000" cy="3905169"/>
          </a:xfrm>
          <a:prstGeom prst="rect">
            <a:avLst/>
          </a:prstGeom>
        </p:spPr>
      </p:pic>
      <p:pic>
        <p:nvPicPr>
          <p:cNvPr id="11" name="Picture 10">
            <a:extLst>
              <a:ext uri="{FF2B5EF4-FFF2-40B4-BE49-F238E27FC236}">
                <a16:creationId xmlns:a16="http://schemas.microsoft.com/office/drawing/2014/main" id="{CEF69D6B-D068-130B-C4CF-FA54F936265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66233" y="1515243"/>
            <a:ext cx="5372100" cy="3905168"/>
          </a:xfrm>
          <a:prstGeom prst="rect">
            <a:avLst/>
          </a:prstGeom>
        </p:spPr>
      </p:pic>
    </p:spTree>
    <p:extLst>
      <p:ext uri="{BB962C8B-B14F-4D97-AF65-F5344CB8AC3E}">
        <p14:creationId xmlns:p14="http://schemas.microsoft.com/office/powerpoint/2010/main" val="2751641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90FA32-9109-4089-7860-0B3BEA12F238}"/>
              </a:ext>
            </a:extLst>
          </p:cNvPr>
          <p:cNvSpPr txBox="1"/>
          <p:nvPr/>
        </p:nvSpPr>
        <p:spPr>
          <a:xfrm>
            <a:off x="1005838" y="850907"/>
            <a:ext cx="6097712" cy="523220"/>
          </a:xfrm>
          <a:prstGeom prst="rect">
            <a:avLst/>
          </a:prstGeom>
          <a:noFill/>
        </p:spPr>
        <p:txBody>
          <a:bodyPr wrap="square">
            <a:spAutoFit/>
          </a:bodyPr>
          <a:lstStyle/>
          <a:p>
            <a:r>
              <a:rPr lang="en-IN" sz="2800" b="1" dirty="0">
                <a:solidFill>
                  <a:schemeClr val="accent1"/>
                </a:solidFill>
                <a:latin typeface="Times New Roman" panose="02020603050405020304" pitchFamily="18" charset="0"/>
                <a:cs typeface="Times New Roman" panose="02020603050405020304" pitchFamily="18" charset="0"/>
              </a:rPr>
              <a:t>CLASSIFICATION PAGE:</a:t>
            </a:r>
          </a:p>
        </p:txBody>
      </p:sp>
      <p:pic>
        <p:nvPicPr>
          <p:cNvPr id="8" name="Picture 7">
            <a:extLst>
              <a:ext uri="{FF2B5EF4-FFF2-40B4-BE49-F238E27FC236}">
                <a16:creationId xmlns:a16="http://schemas.microsoft.com/office/drawing/2014/main" id="{74501CF9-5C5D-DE0F-528F-509C30C6D49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29290" y="1661519"/>
            <a:ext cx="8533419" cy="4258514"/>
          </a:xfrm>
          <a:prstGeom prst="rect">
            <a:avLst/>
          </a:prstGeom>
        </p:spPr>
      </p:pic>
    </p:spTree>
    <p:extLst>
      <p:ext uri="{BB962C8B-B14F-4D97-AF65-F5344CB8AC3E}">
        <p14:creationId xmlns:p14="http://schemas.microsoft.com/office/powerpoint/2010/main" val="40393699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7FDE96E-8E22-184C-4102-2A35239C6290}"/>
              </a:ext>
            </a:extLst>
          </p:cNvPr>
          <p:cNvPicPr>
            <a:picLocks noChangeAspect="1"/>
          </p:cNvPicPr>
          <p:nvPr/>
        </p:nvPicPr>
        <p:blipFill>
          <a:blip r:embed="rId2"/>
          <a:stretch>
            <a:fillRect/>
          </a:stretch>
        </p:blipFill>
        <p:spPr>
          <a:xfrm>
            <a:off x="1679542" y="527901"/>
            <a:ext cx="8832915" cy="4968515"/>
          </a:xfrm>
          <a:prstGeom prst="rect">
            <a:avLst/>
          </a:prstGeom>
        </p:spPr>
      </p:pic>
    </p:spTree>
    <p:extLst>
      <p:ext uri="{BB962C8B-B14F-4D97-AF65-F5344CB8AC3E}">
        <p14:creationId xmlns:p14="http://schemas.microsoft.com/office/powerpoint/2010/main" val="3990974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B645011-5641-C7CD-405A-89CB3051996E}"/>
              </a:ext>
            </a:extLst>
          </p:cNvPr>
          <p:cNvSpPr txBox="1"/>
          <p:nvPr/>
        </p:nvSpPr>
        <p:spPr>
          <a:xfrm>
            <a:off x="1078461" y="781437"/>
            <a:ext cx="6104658" cy="461665"/>
          </a:xfrm>
          <a:prstGeom prst="rect">
            <a:avLst/>
          </a:prstGeom>
          <a:noFill/>
        </p:spPr>
        <p:txBody>
          <a:bodyPr wrap="square">
            <a:spAutoFit/>
          </a:bodyPr>
          <a:lstStyle/>
          <a:p>
            <a:r>
              <a:rPr lang="en-IN" sz="2400" b="1" dirty="0">
                <a:solidFill>
                  <a:schemeClr val="accent1"/>
                </a:solidFill>
                <a:effectLst/>
                <a:latin typeface="Times New Roman" panose="02020603050405020304" pitchFamily="18" charset="0"/>
                <a:ea typeface="Times New Roman" panose="02020603050405020304" pitchFamily="18" charset="0"/>
              </a:rPr>
              <a:t>DEMAND ANALYSIS:</a:t>
            </a:r>
            <a:endParaRPr lang="en-US" sz="2400" b="1" dirty="0">
              <a:solidFill>
                <a:schemeClr val="accent1"/>
              </a:solidFill>
            </a:endParaRPr>
          </a:p>
        </p:txBody>
      </p:sp>
      <p:pic>
        <p:nvPicPr>
          <p:cNvPr id="9" name="Picture 8">
            <a:extLst>
              <a:ext uri="{FF2B5EF4-FFF2-40B4-BE49-F238E27FC236}">
                <a16:creationId xmlns:a16="http://schemas.microsoft.com/office/drawing/2014/main" id="{F4164AFD-486F-FB6C-74C5-952366229EC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1870" y="1364387"/>
            <a:ext cx="5104130" cy="4131440"/>
          </a:xfrm>
          <a:prstGeom prst="rect">
            <a:avLst/>
          </a:prstGeom>
        </p:spPr>
      </p:pic>
      <p:pic>
        <p:nvPicPr>
          <p:cNvPr id="12" name="Picture 11">
            <a:extLst>
              <a:ext uri="{FF2B5EF4-FFF2-40B4-BE49-F238E27FC236}">
                <a16:creationId xmlns:a16="http://schemas.microsoft.com/office/drawing/2014/main" id="{3AB82872-F1B9-5017-C2DE-C7AF77D778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50" y="1364386"/>
            <a:ext cx="5104130" cy="4131440"/>
          </a:xfrm>
          <a:prstGeom prst="rect">
            <a:avLst/>
          </a:prstGeom>
        </p:spPr>
      </p:pic>
    </p:spTree>
    <p:extLst>
      <p:ext uri="{BB962C8B-B14F-4D97-AF65-F5344CB8AC3E}">
        <p14:creationId xmlns:p14="http://schemas.microsoft.com/office/powerpoint/2010/main" val="3243043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C9BD987-6C38-3DF6-1DDC-63ADDF9AC775}"/>
              </a:ext>
            </a:extLst>
          </p:cNvPr>
          <p:cNvSpPr>
            <a:spLocks noGrp="1"/>
          </p:cNvSpPr>
          <p:nvPr>
            <p:ph type="title"/>
          </p:nvPr>
        </p:nvSpPr>
        <p:spPr>
          <a:xfrm>
            <a:off x="926182" y="94881"/>
            <a:ext cx="9603275" cy="1049235"/>
          </a:xfrm>
        </p:spPr>
        <p:txBody>
          <a:bodyPr>
            <a:normAutofit/>
          </a:bodyPr>
          <a:lstStyle/>
          <a:p>
            <a:r>
              <a:rPr lang="en-IN" dirty="0">
                <a:solidFill>
                  <a:srgbClr val="FF0000"/>
                </a:solidFill>
                <a:latin typeface="Times New Roman" panose="02020603050405020304" pitchFamily="18" charset="0"/>
                <a:cs typeface="Times New Roman" panose="02020603050405020304" pitchFamily="18" charset="0"/>
              </a:rPr>
              <a:t>                                 </a:t>
            </a:r>
            <a:r>
              <a:rPr lang="en-IN" b="1" dirty="0">
                <a:solidFill>
                  <a:schemeClr val="accent1">
                    <a:lumMod val="75000"/>
                  </a:schemeClr>
                </a:solidFill>
                <a:latin typeface="Times New Roman" panose="02020603050405020304" pitchFamily="18" charset="0"/>
                <a:cs typeface="Times New Roman" panose="02020603050405020304" pitchFamily="18" charset="0"/>
              </a:rPr>
              <a:t>ABSTRACT</a:t>
            </a:r>
          </a:p>
        </p:txBody>
      </p:sp>
      <p:sp>
        <p:nvSpPr>
          <p:cNvPr id="7" name="Content Placeholder 6">
            <a:extLst>
              <a:ext uri="{FF2B5EF4-FFF2-40B4-BE49-F238E27FC236}">
                <a16:creationId xmlns:a16="http://schemas.microsoft.com/office/drawing/2014/main" id="{9D78EC1E-3F3A-FEF7-025B-8139CEE1A6C8}"/>
              </a:ext>
            </a:extLst>
          </p:cNvPr>
          <p:cNvSpPr>
            <a:spLocks noGrp="1"/>
          </p:cNvSpPr>
          <p:nvPr>
            <p:ph idx="1"/>
          </p:nvPr>
        </p:nvSpPr>
        <p:spPr>
          <a:xfrm>
            <a:off x="677334" y="1979221"/>
            <a:ext cx="11296952" cy="3908962"/>
          </a:xfrm>
        </p:spPr>
        <p:txBody>
          <a:bodyPr>
            <a:normAutofit/>
          </a:bodyPr>
          <a:lstStyle/>
          <a:p>
            <a:pPr marL="0" indent="0" algn="just">
              <a:buNone/>
            </a:pPr>
            <a:endParaRPr lang="en-US" dirty="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DA3A6FDB-8BFF-A110-6B4E-DFE65263E726}"/>
              </a:ext>
            </a:extLst>
          </p:cNvPr>
          <p:cNvSpPr txBox="1"/>
          <p:nvPr/>
        </p:nvSpPr>
        <p:spPr>
          <a:xfrm>
            <a:off x="926182" y="969817"/>
            <a:ext cx="9886362" cy="5138779"/>
          </a:xfrm>
          <a:prstGeom prst="rect">
            <a:avLst/>
          </a:prstGeom>
          <a:noFill/>
        </p:spPr>
        <p:txBody>
          <a:bodyPr wrap="square">
            <a:spAutoFit/>
          </a:bodyPr>
          <a:lstStyle/>
          <a:p>
            <a:pPr marL="0" marR="0" algn="just">
              <a:lnSpc>
                <a:spcPct val="150000"/>
              </a:lnSpc>
              <a:spcBef>
                <a:spcPts val="0"/>
              </a:spcBef>
              <a:spcAft>
                <a:spcPts val="80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This project presents an integrated system designed for fish species classification, employing advanced deep learning techniques such as ResNet50 for image classification. Following classification, the system provides users with detailed information about each fish species, including habitat details, nutritional value, and commercial significance. Additionally, leveraging sophisticated recommendation algorithms based on Singular Value Decomposition (SVD), the system offers tailored fish recommendations aligned with regional availability and consumer preferences. This innovative approach not only enhances consumer knowledge and decision-making but also promotes sustainable fishing practices by encouraging species diversity and local consumption patterns. By merging technological innovation with environmental consciousness, the project contributes to ecosystem preservation, market efficiency, and consumer education, thereby benefiting stakeholders across the fisheries sector.</a:t>
            </a:r>
            <a:endParaRPr lang="en-US" sz="1800" dirty="0">
              <a:effectLst/>
              <a:latin typeface="Aptos" panose="020B0004020202020204" pitchFamily="34" charset="0"/>
              <a:ea typeface="MS Mincho" panose="02020609040205080304" pitchFamily="49" charset="-128"/>
              <a:cs typeface="Arial" panose="020B0604020202020204" pitchFamily="34" charset="0"/>
            </a:endParaRPr>
          </a:p>
          <a:p>
            <a:pPr marL="0" marR="0" algn="just">
              <a:lnSpc>
                <a:spcPct val="150000"/>
              </a:lnSpc>
              <a:spcBef>
                <a:spcPts val="0"/>
              </a:spcBef>
              <a:spcAft>
                <a:spcPts val="800"/>
              </a:spcAft>
            </a:pPr>
            <a:r>
              <a:rPr lang="en-US" sz="1800" b="1" dirty="0">
                <a:solidFill>
                  <a:schemeClr val="accent1"/>
                </a:solidFill>
                <a:effectLst/>
                <a:latin typeface="Times New Roman" panose="02020603050405020304" pitchFamily="18" charset="0"/>
                <a:ea typeface="Times New Roman" panose="02020603050405020304" pitchFamily="18" charset="0"/>
                <a:cs typeface="Arial" panose="020B0604020202020204" pitchFamily="34" charset="0"/>
              </a:rPr>
              <a:t>Keywords:</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Fish species classification, Deep learning, ResNet50, Recommendation algorithms, Singular Value Decomposition (SVD).</a:t>
            </a:r>
            <a:endParaRPr lang="en-US" sz="1800" dirty="0">
              <a:effectLst/>
              <a:latin typeface="Aptos" panose="020B0004020202020204" pitchFamily="34" charset="0"/>
              <a:ea typeface="MS Mincho" panose="02020609040205080304" pitchFamily="49" charset="-128"/>
              <a:cs typeface="Arial" panose="020B0604020202020204" pitchFamily="34" charset="0"/>
            </a:endParaRPr>
          </a:p>
        </p:txBody>
      </p:sp>
    </p:spTree>
    <p:extLst>
      <p:ext uri="{BB962C8B-B14F-4D97-AF65-F5344CB8AC3E}">
        <p14:creationId xmlns:p14="http://schemas.microsoft.com/office/powerpoint/2010/main" val="3065652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752DE96-046B-7E66-DE76-D9AB26BA9B23}"/>
              </a:ext>
            </a:extLst>
          </p:cNvPr>
          <p:cNvSpPr txBox="1"/>
          <p:nvPr/>
        </p:nvSpPr>
        <p:spPr>
          <a:xfrm>
            <a:off x="1027339" y="685010"/>
            <a:ext cx="6104658" cy="590162"/>
          </a:xfrm>
          <a:prstGeom prst="rect">
            <a:avLst/>
          </a:prstGeom>
          <a:noFill/>
        </p:spPr>
        <p:txBody>
          <a:bodyPr wrap="square">
            <a:spAutoFit/>
          </a:bodyPr>
          <a:lstStyle/>
          <a:p>
            <a:pPr marL="0" marR="0" algn="just">
              <a:lnSpc>
                <a:spcPct val="150000"/>
              </a:lnSpc>
              <a:spcBef>
                <a:spcPts val="0"/>
              </a:spcBef>
              <a:spcAft>
                <a:spcPts val="0"/>
              </a:spcAft>
            </a:pPr>
            <a:r>
              <a:rPr lang="en-US" sz="2400" b="1" dirty="0">
                <a:solidFill>
                  <a:schemeClr val="accent1"/>
                </a:solidFill>
                <a:effectLst/>
                <a:latin typeface="Times New Roman" panose="02020603050405020304" pitchFamily="18" charset="0"/>
                <a:ea typeface="Times New Roman" panose="02020603050405020304" pitchFamily="18" charset="0"/>
                <a:cs typeface="Arial" panose="020B0604020202020204" pitchFamily="34" charset="0"/>
              </a:rPr>
              <a:t>RECOMMENDATION PAGE:</a:t>
            </a:r>
            <a:endParaRPr lang="en-US" sz="2400" dirty="0">
              <a:solidFill>
                <a:schemeClr val="accent1"/>
              </a:solidFill>
              <a:effectLst/>
              <a:latin typeface="Aptos" panose="020B0004020202020204" pitchFamily="34" charset="0"/>
              <a:ea typeface="MS Mincho" panose="02020609040205080304" pitchFamily="49" charset="-128"/>
              <a:cs typeface="Arial" panose="020B0604020202020204" pitchFamily="34" charset="0"/>
            </a:endParaRPr>
          </a:p>
        </p:txBody>
      </p:sp>
      <p:pic>
        <p:nvPicPr>
          <p:cNvPr id="9" name="Picture 8">
            <a:extLst>
              <a:ext uri="{FF2B5EF4-FFF2-40B4-BE49-F238E27FC236}">
                <a16:creationId xmlns:a16="http://schemas.microsoft.com/office/drawing/2014/main" id="{696C51F0-7D9D-98D9-3CED-E6A2C8988AE9}"/>
              </a:ext>
            </a:extLst>
          </p:cNvPr>
          <p:cNvPicPr>
            <a:picLocks noChangeAspect="1"/>
          </p:cNvPicPr>
          <p:nvPr/>
        </p:nvPicPr>
        <p:blipFill>
          <a:blip r:embed="rId2"/>
          <a:srcRect/>
          <a:stretch/>
        </p:blipFill>
        <p:spPr>
          <a:xfrm>
            <a:off x="1975807" y="1357688"/>
            <a:ext cx="8240385" cy="4635217"/>
          </a:xfrm>
          <a:prstGeom prst="rect">
            <a:avLst/>
          </a:prstGeom>
        </p:spPr>
      </p:pic>
    </p:spTree>
    <p:extLst>
      <p:ext uri="{BB962C8B-B14F-4D97-AF65-F5344CB8AC3E}">
        <p14:creationId xmlns:p14="http://schemas.microsoft.com/office/powerpoint/2010/main" val="31128073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8CC1DD2-B12E-CDEB-08AF-AB2DE52BAF4D}"/>
              </a:ext>
            </a:extLst>
          </p:cNvPr>
          <p:cNvPicPr>
            <a:picLocks noChangeAspect="1"/>
          </p:cNvPicPr>
          <p:nvPr/>
        </p:nvPicPr>
        <p:blipFill>
          <a:blip r:embed="rId2"/>
          <a:srcRect/>
          <a:stretch/>
        </p:blipFill>
        <p:spPr>
          <a:xfrm>
            <a:off x="1712536" y="490194"/>
            <a:ext cx="8766928" cy="4931397"/>
          </a:xfrm>
          <a:prstGeom prst="rect">
            <a:avLst/>
          </a:prstGeom>
        </p:spPr>
      </p:pic>
    </p:spTree>
    <p:extLst>
      <p:ext uri="{BB962C8B-B14F-4D97-AF65-F5344CB8AC3E}">
        <p14:creationId xmlns:p14="http://schemas.microsoft.com/office/powerpoint/2010/main" val="2586217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DB6281-FA91-E7EF-0982-C95A7C11BF6B}"/>
              </a:ext>
            </a:extLst>
          </p:cNvPr>
          <p:cNvSpPr txBox="1"/>
          <p:nvPr/>
        </p:nvSpPr>
        <p:spPr>
          <a:xfrm>
            <a:off x="-2649090" y="169717"/>
            <a:ext cx="10068025" cy="523220"/>
          </a:xfrm>
          <a:prstGeom prst="rect">
            <a:avLst/>
          </a:prstGeom>
          <a:noFill/>
        </p:spPr>
        <p:txBody>
          <a:bodyPr wrap="square">
            <a:spAutoFit/>
          </a:bodyPr>
          <a:lstStyle/>
          <a:p>
            <a:pPr algn="ctr"/>
            <a:r>
              <a:rPr lang="en-IN" sz="2800" b="1" dirty="0">
                <a:latin typeface="Times New Roman" panose="02020603050405020304" pitchFamily="18" charset="0"/>
                <a:cs typeface="Times New Roman" panose="02020603050405020304" pitchFamily="18" charset="0"/>
              </a:rPr>
              <a:t>CONCLUSION</a:t>
            </a:r>
          </a:p>
        </p:txBody>
      </p:sp>
      <p:sp>
        <p:nvSpPr>
          <p:cNvPr id="7" name="TextBox 6">
            <a:extLst>
              <a:ext uri="{FF2B5EF4-FFF2-40B4-BE49-F238E27FC236}">
                <a16:creationId xmlns:a16="http://schemas.microsoft.com/office/drawing/2014/main" id="{4DD33AD4-6B6D-F4E4-BDC3-E918C8DA3B64}"/>
              </a:ext>
            </a:extLst>
          </p:cNvPr>
          <p:cNvSpPr txBox="1"/>
          <p:nvPr/>
        </p:nvSpPr>
        <p:spPr>
          <a:xfrm>
            <a:off x="974765" y="970302"/>
            <a:ext cx="10242469" cy="4572085"/>
          </a:xfrm>
          <a:prstGeom prst="rect">
            <a:avLst/>
          </a:prstGeom>
          <a:noFill/>
        </p:spPr>
        <p:txBody>
          <a:bodyPr wrap="square">
            <a:spAutoFit/>
          </a:bodyPr>
          <a:lstStyle/>
          <a:p>
            <a:pPr marL="0" marR="0" algn="just">
              <a:lnSpc>
                <a:spcPct val="116000"/>
              </a:lnSpc>
              <a:spcBef>
                <a:spcPts val="1200"/>
              </a:spcBef>
              <a:spcAft>
                <a:spcPts val="800"/>
              </a:spcAft>
            </a:pPr>
            <a:r>
              <a:rPr lang="en-IN"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In conclusion, the integrated system developed for fish species classification, information dissemination, and recommendation stands as a significant milestone in the fisheries sector. By harnessing advanced technologies such as ResNet50 for precise classification and Singular Value Decomposition (SVD) for personalized recommendations, the system provides a holistic solution to address critical challenges in the industry. The exceptional accuracy of ResNet50 in identifying fish species from uploaded images, combined with the provision of comprehensive species information, empowers users to make informed decisions about fish consumption and supports sustainable fishing practices. This aspect of the system represents a crucial step forward in promoting ecological awareness and responsible consumption habits among </a:t>
            </a:r>
            <a:r>
              <a:rPr lang="en-IN"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stakeholders.Moreover</a:t>
            </a:r>
            <a:r>
              <a:rPr lang="en-IN"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the personalized recommendations generated through SVD cater to individual preferences, fostering a sense of exploration and discovery while aligning with regional availability and consumer preferences. By encouraging users to diversify their consumption patterns, the system contributes to the preservation of biodiversity and reduces pressure on overexploited species. This personalized approach not only enhances user satisfaction but also promotes long-term environmental sustainability within the fisheries sector.</a:t>
            </a:r>
            <a:endParaRPr lang="en-US" sz="1800" dirty="0">
              <a:effectLst/>
              <a:latin typeface="Aptos" panose="020B0004020202020204" pitchFamily="34" charset="0"/>
              <a:ea typeface="MS Mincho" panose="02020609040205080304" pitchFamily="49" charset="-128"/>
              <a:cs typeface="Arial" panose="020B0604020202020204" pitchFamily="34" charset="0"/>
            </a:endParaRPr>
          </a:p>
        </p:txBody>
      </p:sp>
    </p:spTree>
    <p:extLst>
      <p:ext uri="{BB962C8B-B14F-4D97-AF65-F5344CB8AC3E}">
        <p14:creationId xmlns:p14="http://schemas.microsoft.com/office/powerpoint/2010/main" val="31852971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BBB433-D72A-2348-882F-012929244BC7}"/>
              </a:ext>
            </a:extLst>
          </p:cNvPr>
          <p:cNvSpPr>
            <a:spLocks noGrp="1"/>
          </p:cNvSpPr>
          <p:nvPr>
            <p:ph type="title"/>
          </p:nvPr>
        </p:nvSpPr>
        <p:spPr>
          <a:xfrm>
            <a:off x="686102" y="140757"/>
            <a:ext cx="3655814" cy="205608"/>
          </a:xfrm>
        </p:spPr>
        <p:txBody>
          <a:bodyPr>
            <a:no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BIBLIOGRAPHY</a:t>
            </a:r>
            <a:endParaRPr lang="en-IN" sz="2800"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6E96F947-97C5-CB97-C396-0C2B89403AEE}"/>
              </a:ext>
            </a:extLst>
          </p:cNvPr>
          <p:cNvSpPr txBox="1"/>
          <p:nvPr/>
        </p:nvSpPr>
        <p:spPr>
          <a:xfrm>
            <a:off x="1113930" y="705722"/>
            <a:ext cx="8670842" cy="5446556"/>
          </a:xfrm>
          <a:prstGeom prst="rect">
            <a:avLst/>
          </a:prstGeom>
          <a:noFill/>
        </p:spPr>
        <p:txBody>
          <a:bodyPr wrap="square">
            <a:spAutoFit/>
          </a:bodyPr>
          <a:lstStyle/>
          <a:p>
            <a:pPr marL="0" marR="0" algn="just">
              <a:lnSpc>
                <a:spcPct val="150000"/>
              </a:lnSpc>
              <a:spcBef>
                <a:spcPts val="0"/>
              </a:spcBef>
              <a:spcAft>
                <a:spcPts val="80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[1]  Yang, X., Zhang, S., Liu, J., Gao, Q., Dong, S., &amp; Zhou, C. (2020). Deep learning for smart fish farming: applications, opportunities and challenges. Retrieved from https://doi.org/10.1111/raq.12464</a:t>
            </a:r>
            <a:endParaRPr lang="en-US" sz="1800" dirty="0">
              <a:effectLst/>
              <a:latin typeface="Aptos" panose="020B0004020202020204" pitchFamily="34" charset="0"/>
              <a:ea typeface="MS Mincho" panose="02020609040205080304" pitchFamily="49" charset="-128"/>
              <a:cs typeface="Arial" panose="020B0604020202020204" pitchFamily="34" charset="0"/>
            </a:endParaRPr>
          </a:p>
          <a:p>
            <a:pPr marL="0" marR="0" algn="just">
              <a:lnSpc>
                <a:spcPct val="150000"/>
              </a:lnSpc>
              <a:spcBef>
                <a:spcPts val="0"/>
              </a:spcBef>
              <a:spcAft>
                <a:spcPts val="80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[2]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Mathur</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M., &amp;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Goel</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N. (2021).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FishResNet</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Automatic Fish Classification Approach in Underwater Scenario. SN COMPUT. SCI., 2(273). Retrieved from https://doi.org/10.1007/s42979-021-00614-8</a:t>
            </a:r>
            <a:endParaRPr lang="en-US" sz="1800" dirty="0">
              <a:effectLst/>
              <a:latin typeface="Aptos" panose="020B0004020202020204" pitchFamily="34" charset="0"/>
              <a:ea typeface="MS Mincho" panose="02020609040205080304" pitchFamily="49" charset="-128"/>
              <a:cs typeface="Arial" panose="020B0604020202020204" pitchFamily="34" charset="0"/>
            </a:endParaRPr>
          </a:p>
          <a:p>
            <a:pPr marL="0" marR="0" algn="just">
              <a:lnSpc>
                <a:spcPct val="150000"/>
              </a:lnSpc>
              <a:spcBef>
                <a:spcPts val="0"/>
              </a:spcBef>
              <a:spcAft>
                <a:spcPts val="80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[3]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Movafegh</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Z., &amp;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Rezapou</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 (2019). Improving collaborative recommender system using hybrid clustering and optimized singular value decomposition.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ScienceDirect</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endParaRPr lang="en-US" sz="1800" dirty="0">
              <a:effectLst/>
              <a:latin typeface="Aptos" panose="020B0004020202020204" pitchFamily="34" charset="0"/>
              <a:ea typeface="MS Mincho" panose="02020609040205080304" pitchFamily="49" charset="-128"/>
              <a:cs typeface="Arial" panose="020B0604020202020204" pitchFamily="34" charset="0"/>
            </a:endParaRPr>
          </a:p>
          <a:p>
            <a:pPr marL="0" marR="0" algn="just">
              <a:lnSpc>
                <a:spcPct val="150000"/>
              </a:lnSpc>
              <a:spcBef>
                <a:spcPts val="0"/>
              </a:spcBef>
              <a:spcAft>
                <a:spcPts val="80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[4]  J. Smith, “Advancements in Deep Learning Techniques for Fish Species Classification,” Journal of Marine Science, vol. 45, no. 2, pp. 112-125, 2020.</a:t>
            </a:r>
            <a:endParaRPr lang="en-US" sz="1800" dirty="0">
              <a:effectLst/>
              <a:latin typeface="Aptos" panose="020B0004020202020204" pitchFamily="34" charset="0"/>
              <a:ea typeface="MS Mincho" panose="02020609040205080304" pitchFamily="49" charset="-128"/>
              <a:cs typeface="Arial" panose="020B0604020202020204" pitchFamily="34" charset="0"/>
            </a:endParaRPr>
          </a:p>
          <a:p>
            <a:pPr marL="0" marR="0" algn="just">
              <a:lnSpc>
                <a:spcPct val="150000"/>
              </a:lnSpc>
              <a:spcBef>
                <a:spcPts val="0"/>
              </a:spcBef>
              <a:spcAft>
                <a:spcPts val="800"/>
              </a:spcAf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[5]   K. Wang, L. Zhang, and X. Li, “Enhancing Fish Farming Efficiency through Deep Learning: A Case Study,” Aquaculture Technology Review, vol. 18, no. 3, pp. 78-89, 2021.</a:t>
            </a:r>
            <a:endParaRPr lang="en-US" sz="1800" dirty="0">
              <a:effectLst/>
              <a:latin typeface="Aptos" panose="020B0004020202020204" pitchFamily="34" charset="0"/>
              <a:ea typeface="MS Mincho" panose="02020609040205080304" pitchFamily="49" charset="-128"/>
              <a:cs typeface="Arial" panose="020B0604020202020204" pitchFamily="34" charset="0"/>
            </a:endParaRPr>
          </a:p>
        </p:txBody>
      </p:sp>
    </p:spTree>
    <p:extLst>
      <p:ext uri="{BB962C8B-B14F-4D97-AF65-F5344CB8AC3E}">
        <p14:creationId xmlns:p14="http://schemas.microsoft.com/office/powerpoint/2010/main" val="169709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46B678-BD6A-01E9-3C0B-FA610C278EBD}"/>
              </a:ext>
            </a:extLst>
          </p:cNvPr>
          <p:cNvSpPr txBox="1"/>
          <p:nvPr/>
        </p:nvSpPr>
        <p:spPr>
          <a:xfrm>
            <a:off x="2730706" y="2431616"/>
            <a:ext cx="8000260" cy="1107996"/>
          </a:xfrm>
          <a:prstGeom prst="rect">
            <a:avLst/>
          </a:prstGeom>
          <a:noFill/>
        </p:spPr>
        <p:txBody>
          <a:bodyPr wrap="square">
            <a:spAutoFit/>
          </a:bodyPr>
          <a:lstStyle/>
          <a:p>
            <a:r>
              <a:rPr lang="en-US" sz="6600" dirty="0">
                <a:solidFill>
                  <a:schemeClr val="accent1">
                    <a:lumMod val="75000"/>
                  </a:schemeClr>
                </a:solidFill>
                <a:latin typeface="Times New Roman" panose="02020603050405020304" pitchFamily="18" charset="0"/>
                <a:cs typeface="Times New Roman" panose="02020603050405020304" pitchFamily="18" charset="0"/>
              </a:rPr>
              <a:t>Any Queries ????</a:t>
            </a:r>
            <a:endParaRPr lang="en-US" sz="6600" dirty="0"/>
          </a:p>
        </p:txBody>
      </p:sp>
    </p:spTree>
    <p:extLst>
      <p:ext uri="{BB962C8B-B14F-4D97-AF65-F5344CB8AC3E}">
        <p14:creationId xmlns:p14="http://schemas.microsoft.com/office/powerpoint/2010/main" val="13801029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909B97-07F5-6F25-2E96-5224A34DC071}"/>
              </a:ext>
            </a:extLst>
          </p:cNvPr>
          <p:cNvPicPr>
            <a:picLocks noChangeAspect="1"/>
          </p:cNvPicPr>
          <p:nvPr/>
        </p:nvPicPr>
        <p:blipFill>
          <a:blip r:embed="rId2"/>
          <a:stretch>
            <a:fillRect/>
          </a:stretch>
        </p:blipFill>
        <p:spPr>
          <a:xfrm>
            <a:off x="2423380" y="695795"/>
            <a:ext cx="7345239" cy="4884874"/>
          </a:xfrm>
          <a:prstGeom prst="rect">
            <a:avLst/>
          </a:prstGeom>
        </p:spPr>
      </p:pic>
    </p:spTree>
    <p:extLst>
      <p:ext uri="{BB962C8B-B14F-4D97-AF65-F5344CB8AC3E}">
        <p14:creationId xmlns:p14="http://schemas.microsoft.com/office/powerpoint/2010/main" val="3601027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5EB6CE1-29EF-A471-179E-19E6DBE4E4A8}"/>
              </a:ext>
            </a:extLst>
          </p:cNvPr>
          <p:cNvSpPr txBox="1"/>
          <p:nvPr/>
        </p:nvSpPr>
        <p:spPr>
          <a:xfrm>
            <a:off x="1799923" y="120583"/>
            <a:ext cx="8876901" cy="523220"/>
          </a:xfrm>
          <a:prstGeom prst="rect">
            <a:avLst/>
          </a:prstGeom>
          <a:noFill/>
        </p:spPr>
        <p:txBody>
          <a:bodyPr wrap="square">
            <a:spAutoFit/>
          </a:bodyPr>
          <a:lstStyle/>
          <a:p>
            <a:pPr algn="ctr"/>
            <a:r>
              <a:rPr lang="en-US" altLang="en-US" sz="2800" b="1" dirty="0">
                <a:solidFill>
                  <a:schemeClr val="accent1">
                    <a:lumMod val="75000"/>
                  </a:schemeClr>
                </a:solidFill>
                <a:latin typeface="Times New Roman" panose="02020603050405020304" pitchFamily="18" charset="0"/>
                <a:cs typeface="Times New Roman" panose="02020603050405020304" pitchFamily="18" charset="0"/>
              </a:rPr>
              <a:t>REQUIREMENTS</a:t>
            </a:r>
            <a:endParaRPr lang="en-IN" sz="2800" b="1" dirty="0">
              <a:solidFill>
                <a:schemeClr val="accent1">
                  <a:lumMod val="75000"/>
                </a:schemeClr>
              </a:solidFill>
            </a:endParaRPr>
          </a:p>
        </p:txBody>
      </p:sp>
      <p:sp>
        <p:nvSpPr>
          <p:cNvPr id="5" name="TextBox 4">
            <a:extLst>
              <a:ext uri="{FF2B5EF4-FFF2-40B4-BE49-F238E27FC236}">
                <a16:creationId xmlns:a16="http://schemas.microsoft.com/office/drawing/2014/main" id="{AEB21ECF-C38B-58C3-852F-F804C8F011FE}"/>
              </a:ext>
            </a:extLst>
          </p:cNvPr>
          <p:cNvSpPr txBox="1"/>
          <p:nvPr/>
        </p:nvSpPr>
        <p:spPr>
          <a:xfrm>
            <a:off x="1416797" y="363363"/>
            <a:ext cx="3715352" cy="830997"/>
          </a:xfrm>
          <a:prstGeom prst="rect">
            <a:avLst/>
          </a:prstGeom>
          <a:noFill/>
        </p:spPr>
        <p:txBody>
          <a:bodyPr wrap="square">
            <a:spAutoFit/>
          </a:bodyPr>
          <a:lstStyle/>
          <a:p>
            <a:endParaRPr lang="en-US" sz="2400" b="1" u="sng" dirty="0">
              <a:solidFill>
                <a:schemeClr val="accent1"/>
              </a:solidFill>
              <a:latin typeface="Times New Roman" panose="02020603050405020304" pitchFamily="18" charset="0"/>
              <a:cs typeface="Times New Roman" panose="02020603050405020304" pitchFamily="18" charset="0"/>
            </a:endParaRPr>
          </a:p>
          <a:p>
            <a:r>
              <a:rPr lang="en-US" sz="2400" b="1" u="sng" dirty="0">
                <a:solidFill>
                  <a:schemeClr val="accent1"/>
                </a:solidFill>
                <a:latin typeface="Times New Roman" panose="02020603050405020304" pitchFamily="18" charset="0"/>
                <a:cs typeface="Times New Roman" panose="02020603050405020304" pitchFamily="18" charset="0"/>
              </a:rPr>
              <a:t>Hardware Requirements:-</a:t>
            </a:r>
            <a:endParaRPr lang="en-IN" sz="2400" dirty="0">
              <a:solidFill>
                <a:schemeClr val="accent1"/>
              </a:solidFill>
            </a:endParaRPr>
          </a:p>
        </p:txBody>
      </p:sp>
      <p:sp>
        <p:nvSpPr>
          <p:cNvPr id="7" name="TextBox 6">
            <a:extLst>
              <a:ext uri="{FF2B5EF4-FFF2-40B4-BE49-F238E27FC236}">
                <a16:creationId xmlns:a16="http://schemas.microsoft.com/office/drawing/2014/main" id="{10079BF5-8815-113A-2B9C-FFFCD42B308E}"/>
              </a:ext>
            </a:extLst>
          </p:cNvPr>
          <p:cNvSpPr txBox="1"/>
          <p:nvPr/>
        </p:nvSpPr>
        <p:spPr>
          <a:xfrm>
            <a:off x="1407369" y="1173516"/>
            <a:ext cx="7736631" cy="2939779"/>
          </a:xfrm>
          <a:prstGeom prst="rect">
            <a:avLst/>
          </a:prstGeom>
          <a:noFill/>
        </p:spPr>
        <p:txBody>
          <a:bodyPr wrap="square">
            <a:spAutoFit/>
          </a:bodyPr>
          <a:lstStyle/>
          <a:p>
            <a:pPr lvl="0">
              <a:lnSpc>
                <a:spcPct val="116000"/>
              </a:lnSpc>
              <a:tabLst>
                <a:tab pos="647700" algn="l"/>
              </a:tabLs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Operating System</a:t>
            </a:r>
            <a:r>
              <a:rPr lang="en-US" sz="1800" dirty="0">
                <a:effectLst/>
                <a:latin typeface="Aptos" panose="020B0004020202020204" pitchFamily="34" charset="0"/>
                <a:ea typeface="MS Mincho" panose="02020609040205080304" pitchFamily="49" charset="-128"/>
                <a:cs typeface="Arial" panose="020B0604020202020204" pitchFamily="34" charset="0"/>
              </a:rPr>
              <a:t>		</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Windows 7/8/10/11</a:t>
            </a:r>
            <a:endParaRPr lang="en-IN" dirty="0">
              <a:latin typeface="Aptos" panose="020B0004020202020204" pitchFamily="34" charset="0"/>
              <a:ea typeface="MS Mincho" panose="02020609040205080304" pitchFamily="49" charset="-128"/>
              <a:cs typeface="Arial" panose="020B0604020202020204" pitchFamily="34" charset="0"/>
            </a:endParaRPr>
          </a:p>
          <a:p>
            <a:pPr lvl="0">
              <a:lnSpc>
                <a:spcPct val="116000"/>
              </a:lnSpc>
              <a:tabLst>
                <a:tab pos="647700" algn="l"/>
              </a:tabLs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Server-side Script</a:t>
            </a:r>
            <a:r>
              <a:rPr lang="en-US" sz="1800" dirty="0">
                <a:effectLst/>
                <a:latin typeface="Aptos" panose="020B0004020202020204" pitchFamily="34" charset="0"/>
                <a:ea typeface="MS Mincho" panose="02020609040205080304" pitchFamily="49" charset="-128"/>
                <a:cs typeface="Arial" panose="020B0604020202020204" pitchFamily="34" charset="0"/>
              </a:rPr>
              <a:t>		</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HTML, CSS, Bootstrap &amp; JS</a:t>
            </a:r>
            <a:endParaRPr lang="en-IN" dirty="0">
              <a:latin typeface="Aptos" panose="020B0004020202020204" pitchFamily="34" charset="0"/>
              <a:ea typeface="MS Mincho" panose="02020609040205080304" pitchFamily="49" charset="-128"/>
              <a:cs typeface="Arial" panose="020B0604020202020204" pitchFamily="34" charset="0"/>
            </a:endParaRPr>
          </a:p>
          <a:p>
            <a:pPr lvl="0">
              <a:lnSpc>
                <a:spcPct val="116000"/>
              </a:lnSpc>
              <a:tabLst>
                <a:tab pos="647700" algn="l"/>
              </a:tabLs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Programming Language</a:t>
            </a:r>
            <a:r>
              <a:rPr lang="en-US" sz="1800" dirty="0">
                <a:effectLst/>
                <a:latin typeface="Aptos" panose="020B0004020202020204" pitchFamily="34" charset="0"/>
                <a:ea typeface="MS Mincho" panose="02020609040205080304" pitchFamily="49" charset="-128"/>
                <a:cs typeface="Arial" panose="020B0604020202020204" pitchFamily="34" charset="0"/>
              </a:rPr>
              <a:t>	</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Python</a:t>
            </a:r>
            <a:endParaRPr lang="en-IN" dirty="0">
              <a:latin typeface="Aptos" panose="020B0004020202020204" pitchFamily="34" charset="0"/>
              <a:ea typeface="MS Mincho" panose="02020609040205080304" pitchFamily="49" charset="-128"/>
              <a:cs typeface="Arial" panose="020B0604020202020204" pitchFamily="34" charset="0"/>
            </a:endParaRPr>
          </a:p>
          <a:p>
            <a:pPr lvl="0">
              <a:lnSpc>
                <a:spcPct val="116000"/>
              </a:lnSpc>
              <a:tabLst>
                <a:tab pos="647700" algn="l"/>
              </a:tabLs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Libraries</a:t>
            </a:r>
            <a:r>
              <a:rPr lang="en-US" sz="1800" dirty="0">
                <a:effectLst/>
                <a:latin typeface="Aptos" panose="020B0004020202020204" pitchFamily="34" charset="0"/>
                <a:ea typeface="MS Mincho" panose="02020609040205080304" pitchFamily="49" charset="-128"/>
                <a:cs typeface="Arial" panose="020B0604020202020204" pitchFamily="34" charset="0"/>
              </a:rPr>
              <a:t>				</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Flask, Pandas, TensorFlow,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Keras</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Sklearn</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Numpy</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endParaRPr lang="en-IN" dirty="0">
              <a:latin typeface="Aptos" panose="020B0004020202020204" pitchFamily="34" charset="0"/>
              <a:ea typeface="MS Mincho" panose="02020609040205080304" pitchFamily="49" charset="-128"/>
              <a:cs typeface="Arial" panose="020B0604020202020204" pitchFamily="34" charset="0"/>
            </a:endParaRPr>
          </a:p>
          <a:p>
            <a:pPr lvl="0">
              <a:lnSpc>
                <a:spcPct val="116000"/>
              </a:lnSpc>
              <a:tabLst>
                <a:tab pos="647700" algn="l"/>
              </a:tabLs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IDE/Workbench</a:t>
            </a:r>
            <a:r>
              <a:rPr lang="en-US" sz="1800" dirty="0">
                <a:effectLst/>
                <a:latin typeface="Aptos" panose="020B0004020202020204" pitchFamily="34" charset="0"/>
                <a:ea typeface="MS Mincho" panose="02020609040205080304" pitchFamily="49" charset="-128"/>
                <a:cs typeface="Arial" panose="020B0604020202020204" pitchFamily="34" charset="0"/>
              </a:rPr>
              <a:t>		</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VSCode</a:t>
            </a:r>
            <a:endParaRPr lang="en-IN" dirty="0">
              <a:latin typeface="Aptos" panose="020B0004020202020204" pitchFamily="34" charset="0"/>
              <a:ea typeface="MS Mincho" panose="02020609040205080304" pitchFamily="49" charset="-128"/>
              <a:cs typeface="Arial" panose="020B0604020202020204" pitchFamily="34" charset="0"/>
            </a:endParaRPr>
          </a:p>
          <a:p>
            <a:pPr lvl="0">
              <a:lnSpc>
                <a:spcPct val="116000"/>
              </a:lnSpc>
              <a:tabLst>
                <a:tab pos="647700" algn="l"/>
              </a:tabLs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Technology</a:t>
            </a:r>
            <a:r>
              <a:rPr lang="en-US" sz="1800" dirty="0">
                <a:effectLst/>
                <a:latin typeface="Aptos" panose="020B0004020202020204" pitchFamily="34" charset="0"/>
                <a:ea typeface="MS Mincho" panose="02020609040205080304" pitchFamily="49" charset="-128"/>
                <a:cs typeface="Arial" panose="020B0604020202020204" pitchFamily="34" charset="0"/>
              </a:rPr>
              <a:t>			</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Python 3.6+</a:t>
            </a:r>
            <a:endParaRPr lang="en-IN" dirty="0">
              <a:latin typeface="Aptos" panose="020B0004020202020204" pitchFamily="34" charset="0"/>
              <a:ea typeface="MS Mincho" panose="02020609040205080304" pitchFamily="49" charset="-128"/>
              <a:cs typeface="Arial" panose="020B0604020202020204" pitchFamily="34" charset="0"/>
            </a:endParaRPr>
          </a:p>
          <a:p>
            <a:pPr lvl="0">
              <a:lnSpc>
                <a:spcPct val="116000"/>
              </a:lnSpc>
              <a:tabLst>
                <a:tab pos="647700" algn="l"/>
              </a:tabLs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Server Deployment</a:t>
            </a:r>
            <a:r>
              <a:rPr lang="en-US" sz="1800" dirty="0">
                <a:effectLst/>
                <a:latin typeface="Aptos" panose="020B0004020202020204" pitchFamily="34" charset="0"/>
                <a:ea typeface="MS Mincho" panose="02020609040205080304" pitchFamily="49" charset="-128"/>
                <a:cs typeface="Arial" panose="020B0604020202020204" pitchFamily="34" charset="0"/>
              </a:rPr>
              <a:t>		</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a:r>
            <a:r>
              <a:rPr lang="en-US"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Xampp</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Server</a:t>
            </a:r>
            <a:endParaRPr lang="en-IN" dirty="0">
              <a:latin typeface="Aptos" panose="020B0004020202020204" pitchFamily="34" charset="0"/>
              <a:ea typeface="MS Mincho" panose="02020609040205080304" pitchFamily="49" charset="-128"/>
              <a:cs typeface="Arial" panose="020B0604020202020204" pitchFamily="34" charset="0"/>
            </a:endParaRPr>
          </a:p>
          <a:p>
            <a:pPr lvl="0">
              <a:lnSpc>
                <a:spcPct val="116000"/>
              </a:lnSpc>
              <a:tabLst>
                <a:tab pos="647700" algn="l"/>
              </a:tabLst>
            </a:pP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Database</a:t>
            </a:r>
            <a:r>
              <a:rPr lang="en-US" sz="1800" dirty="0">
                <a:effectLst/>
                <a:latin typeface="Aptos" panose="020B0004020202020204" pitchFamily="34" charset="0"/>
                <a:ea typeface="MS Mincho" panose="02020609040205080304" pitchFamily="49" charset="-128"/>
                <a:cs typeface="Arial" panose="020B0604020202020204" pitchFamily="34" charset="0"/>
              </a:rPr>
              <a:t>				</a:t>
            </a:r>
            <a:r>
              <a:rPr lang="en-US"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MySQL  </a:t>
            </a:r>
            <a:endParaRPr lang="en-IN" sz="1800" dirty="0">
              <a:effectLst/>
              <a:latin typeface="Aptos" panose="020B0004020202020204" pitchFamily="34" charset="0"/>
              <a:ea typeface="MS Mincho" panose="02020609040205080304" pitchFamily="49" charset="-128"/>
              <a:cs typeface="Arial" panose="020B0604020202020204" pitchFamily="34" charset="0"/>
            </a:endParaRPr>
          </a:p>
          <a:p>
            <a:endParaRPr lang="en-IN" dirty="0"/>
          </a:p>
        </p:txBody>
      </p:sp>
      <p:sp>
        <p:nvSpPr>
          <p:cNvPr id="8" name="TextBox 7">
            <a:extLst>
              <a:ext uri="{FF2B5EF4-FFF2-40B4-BE49-F238E27FC236}">
                <a16:creationId xmlns:a16="http://schemas.microsoft.com/office/drawing/2014/main" id="{63291ADB-D4E1-75E7-3140-055A51AEB861}"/>
              </a:ext>
            </a:extLst>
          </p:cNvPr>
          <p:cNvSpPr txBox="1"/>
          <p:nvPr/>
        </p:nvSpPr>
        <p:spPr>
          <a:xfrm>
            <a:off x="1397941" y="3666681"/>
            <a:ext cx="3585412" cy="461665"/>
          </a:xfrm>
          <a:prstGeom prst="rect">
            <a:avLst/>
          </a:prstGeom>
          <a:noFill/>
        </p:spPr>
        <p:txBody>
          <a:bodyPr wrap="square">
            <a:spAutoFit/>
          </a:bodyPr>
          <a:lstStyle/>
          <a:p>
            <a:pPr marL="0" indent="0" algn="just" eaLnBrk="1" fontAlgn="auto" hangingPunct="1">
              <a:spcAft>
                <a:spcPts val="0"/>
              </a:spcAft>
              <a:buFont typeface="Wingdings 3" charset="2"/>
              <a:buNone/>
              <a:defRPr/>
            </a:pPr>
            <a:r>
              <a:rPr lang="en-US" sz="2400" b="1" u="sng" dirty="0">
                <a:solidFill>
                  <a:schemeClr val="accent1"/>
                </a:solidFill>
                <a:latin typeface="Times New Roman" panose="02020603050405020304" pitchFamily="18" charset="0"/>
                <a:cs typeface="Times New Roman" panose="02020603050405020304" pitchFamily="18" charset="0"/>
              </a:rPr>
              <a:t>Software Requirements :-</a:t>
            </a:r>
          </a:p>
        </p:txBody>
      </p:sp>
      <p:sp>
        <p:nvSpPr>
          <p:cNvPr id="3" name="TextBox 2">
            <a:extLst>
              <a:ext uri="{FF2B5EF4-FFF2-40B4-BE49-F238E27FC236}">
                <a16:creationId xmlns:a16="http://schemas.microsoft.com/office/drawing/2014/main" id="{6C40A417-5AE2-459A-66BA-A6A2E64B7E35}"/>
              </a:ext>
            </a:extLst>
          </p:cNvPr>
          <p:cNvSpPr txBox="1"/>
          <p:nvPr/>
        </p:nvSpPr>
        <p:spPr>
          <a:xfrm>
            <a:off x="1407368" y="4115116"/>
            <a:ext cx="6104020" cy="1991123"/>
          </a:xfrm>
          <a:prstGeom prst="rect">
            <a:avLst/>
          </a:prstGeom>
          <a:noFill/>
        </p:spPr>
        <p:txBody>
          <a:bodyPr wrap="square">
            <a:spAutoFit/>
          </a:bodyPr>
          <a:lstStyle/>
          <a:p>
            <a:pPr lvl="0">
              <a:lnSpc>
                <a:spcPct val="116000"/>
              </a:lnSpc>
              <a:tabLst>
                <a:tab pos="647700" algn="l"/>
              </a:tabLst>
            </a:pPr>
            <a:r>
              <a:rPr lang="en-IN" dirty="0">
                <a:latin typeface="Times New Roman" panose="02020603050405020304" pitchFamily="18" charset="0"/>
                <a:cs typeface="Times New Roman" panose="02020603050405020304" pitchFamily="18" charset="0"/>
              </a:rPr>
              <a:t>Processor				:  13/Intel Processor</a:t>
            </a:r>
          </a:p>
          <a:p>
            <a:pPr lvl="0">
              <a:lnSpc>
                <a:spcPct val="116000"/>
              </a:lnSpc>
              <a:tabLst>
                <a:tab pos="647700" algn="l"/>
              </a:tabLst>
            </a:pPr>
            <a:r>
              <a:rPr lang="en-IN" dirty="0">
                <a:latin typeface="Times New Roman" panose="02020603050405020304" pitchFamily="18" charset="0"/>
                <a:cs typeface="Times New Roman" panose="02020603050405020304" pitchFamily="18" charset="0"/>
              </a:rPr>
              <a:t>RAM    				:  8GB (min)</a:t>
            </a:r>
          </a:p>
          <a:p>
            <a:pPr lvl="0">
              <a:lnSpc>
                <a:spcPct val="116000"/>
              </a:lnSpc>
              <a:tabLst>
                <a:tab pos="647700" algn="l"/>
              </a:tabLst>
            </a:pPr>
            <a:r>
              <a:rPr lang="en-IN" dirty="0">
                <a:latin typeface="Times New Roman" panose="02020603050405020304" pitchFamily="18" charset="0"/>
                <a:cs typeface="Times New Roman" panose="02020603050405020304" pitchFamily="18" charset="0"/>
              </a:rPr>
              <a:t>Hard Disk			:  128 GB</a:t>
            </a:r>
          </a:p>
          <a:p>
            <a:pPr lvl="0">
              <a:lnSpc>
                <a:spcPct val="116000"/>
              </a:lnSpc>
              <a:tabLst>
                <a:tab pos="647700" algn="l"/>
              </a:tabLst>
            </a:pPr>
            <a:r>
              <a:rPr lang="en-IN" dirty="0">
                <a:latin typeface="Times New Roman" panose="02020603050405020304" pitchFamily="18" charset="0"/>
                <a:cs typeface="Times New Roman" panose="02020603050405020304" pitchFamily="18" charset="0"/>
              </a:rPr>
              <a:t>Key Board			:  Standard Windows Keyboard</a:t>
            </a:r>
          </a:p>
          <a:p>
            <a:pPr lvl="0">
              <a:lnSpc>
                <a:spcPct val="116000"/>
              </a:lnSpc>
              <a:tabLst>
                <a:tab pos="647700" algn="l"/>
              </a:tabLst>
            </a:pPr>
            <a:r>
              <a:rPr lang="en-IN" dirty="0">
                <a:latin typeface="Times New Roman" panose="02020603050405020304" pitchFamily="18" charset="0"/>
                <a:cs typeface="Times New Roman" panose="02020603050405020304" pitchFamily="18" charset="0"/>
              </a:rPr>
              <a:t>Mouse					:  Two or Three Button Mouse</a:t>
            </a:r>
          </a:p>
          <a:p>
            <a:pPr lvl="0">
              <a:lnSpc>
                <a:spcPct val="116000"/>
              </a:lnSpc>
              <a:tabLst>
                <a:tab pos="647700" algn="l"/>
              </a:tabLst>
            </a:pPr>
            <a:r>
              <a:rPr lang="en-IN" dirty="0">
                <a:latin typeface="Times New Roman" panose="02020603050405020304" pitchFamily="18" charset="0"/>
                <a:cs typeface="Times New Roman" panose="02020603050405020304" pitchFamily="18" charset="0"/>
              </a:rPr>
              <a:t>Monitor				:  Any</a:t>
            </a:r>
          </a:p>
        </p:txBody>
      </p:sp>
    </p:spTree>
    <p:extLst>
      <p:ext uri="{BB962C8B-B14F-4D97-AF65-F5344CB8AC3E}">
        <p14:creationId xmlns:p14="http://schemas.microsoft.com/office/powerpoint/2010/main" val="3785079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EA32088-1E2B-D71E-9052-F5AA00EBA7A9}"/>
              </a:ext>
            </a:extLst>
          </p:cNvPr>
          <p:cNvSpPr>
            <a:spLocks noGrp="1"/>
          </p:cNvSpPr>
          <p:nvPr>
            <p:ph type="title" idx="4294967295"/>
          </p:nvPr>
        </p:nvSpPr>
        <p:spPr>
          <a:xfrm>
            <a:off x="0" y="173038"/>
            <a:ext cx="10515600" cy="606425"/>
          </a:xfrm>
        </p:spPr>
        <p:txBody>
          <a:bodyPr>
            <a:normAutofit/>
          </a:bodyPr>
          <a:lstStyle/>
          <a:p>
            <a:r>
              <a:rPr lang="en-IN" dirty="0"/>
              <a:t>                                		</a:t>
            </a:r>
            <a:r>
              <a:rPr lang="en-IN" b="1" dirty="0">
                <a:solidFill>
                  <a:schemeClr val="accent1">
                    <a:lumMod val="75000"/>
                  </a:schemeClr>
                </a:solidFill>
                <a:latin typeface="Times New Roman" panose="02020603050405020304" pitchFamily="18" charset="0"/>
                <a:cs typeface="Times New Roman" panose="02020603050405020304" pitchFamily="18" charset="0"/>
              </a:rPr>
              <a:t>ANALYSIS</a:t>
            </a:r>
          </a:p>
        </p:txBody>
      </p:sp>
      <p:sp>
        <p:nvSpPr>
          <p:cNvPr id="5" name="TextBox 4">
            <a:extLst>
              <a:ext uri="{FF2B5EF4-FFF2-40B4-BE49-F238E27FC236}">
                <a16:creationId xmlns:a16="http://schemas.microsoft.com/office/drawing/2014/main" id="{1B7A6E88-0644-FC76-2D5D-270E881E1C6E}"/>
              </a:ext>
            </a:extLst>
          </p:cNvPr>
          <p:cNvSpPr txBox="1"/>
          <p:nvPr/>
        </p:nvSpPr>
        <p:spPr>
          <a:xfrm>
            <a:off x="2006918" y="988463"/>
            <a:ext cx="9355755" cy="523220"/>
          </a:xfrm>
          <a:prstGeom prst="rect">
            <a:avLst/>
          </a:prstGeom>
          <a:noFill/>
        </p:spPr>
        <p:txBody>
          <a:bodyPr wrap="square">
            <a:spAutoFit/>
          </a:bodyPr>
          <a:lstStyle/>
          <a:p>
            <a:r>
              <a:rPr lang="en-IN" sz="2800" b="1" dirty="0">
                <a:solidFill>
                  <a:schemeClr val="accent1"/>
                </a:solidFill>
                <a:latin typeface="Times New Roman" panose="02020603050405020304" pitchFamily="18" charset="0"/>
                <a:cs typeface="Times New Roman" panose="02020603050405020304" pitchFamily="18" charset="0"/>
              </a:rPr>
              <a:t>BLOCK DIAGRAMS OF PROPOSED SYSTEM:-</a:t>
            </a:r>
          </a:p>
        </p:txBody>
      </p:sp>
      <p:pic>
        <p:nvPicPr>
          <p:cNvPr id="7" name="Picture 6">
            <a:extLst>
              <a:ext uri="{FF2B5EF4-FFF2-40B4-BE49-F238E27FC236}">
                <a16:creationId xmlns:a16="http://schemas.microsoft.com/office/drawing/2014/main" id="{3263239D-B9D1-1756-5088-0E6F6E40D8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4578" y="1809991"/>
            <a:ext cx="7682844" cy="4059545"/>
          </a:xfrm>
          <a:prstGeom prst="rect">
            <a:avLst/>
          </a:prstGeom>
        </p:spPr>
      </p:pic>
    </p:spTree>
    <p:extLst>
      <p:ext uri="{BB962C8B-B14F-4D97-AF65-F5344CB8AC3E}">
        <p14:creationId xmlns:p14="http://schemas.microsoft.com/office/powerpoint/2010/main" val="1690945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988A279-9E5F-9F31-6E3E-C6821C90A68B}"/>
              </a:ext>
            </a:extLst>
          </p:cNvPr>
          <p:cNvSpPr txBox="1"/>
          <p:nvPr/>
        </p:nvSpPr>
        <p:spPr>
          <a:xfrm>
            <a:off x="513038" y="134753"/>
            <a:ext cx="10166684" cy="523220"/>
          </a:xfrm>
          <a:prstGeom prst="rect">
            <a:avLst/>
          </a:prstGeom>
          <a:noFill/>
        </p:spPr>
        <p:txBody>
          <a:bodyPr wrap="square">
            <a:spAutoFit/>
          </a:bodyPr>
          <a:lstStyle/>
          <a:p>
            <a:pPr algn="ctr"/>
            <a:r>
              <a:rPr lang="en-IN" sz="2800" b="1" dirty="0">
                <a:latin typeface="Times New Roman" panose="02020603050405020304" pitchFamily="18" charset="0"/>
                <a:cs typeface="Times New Roman" panose="02020603050405020304" pitchFamily="18" charset="0"/>
              </a:rPr>
              <a:t>DATASETS</a:t>
            </a:r>
          </a:p>
        </p:txBody>
      </p:sp>
      <p:pic>
        <p:nvPicPr>
          <p:cNvPr id="8" name="Picture 7">
            <a:extLst>
              <a:ext uri="{FF2B5EF4-FFF2-40B4-BE49-F238E27FC236}">
                <a16:creationId xmlns:a16="http://schemas.microsoft.com/office/drawing/2014/main" id="{14C17776-6134-C4E9-285C-BF25019C720C}"/>
              </a:ext>
            </a:extLst>
          </p:cNvPr>
          <p:cNvPicPr>
            <a:picLocks noChangeAspect="1"/>
          </p:cNvPicPr>
          <p:nvPr/>
        </p:nvPicPr>
        <p:blipFill>
          <a:blip r:embed="rId2"/>
          <a:stretch>
            <a:fillRect/>
          </a:stretch>
        </p:blipFill>
        <p:spPr>
          <a:xfrm>
            <a:off x="198454" y="874336"/>
            <a:ext cx="5516837" cy="5109328"/>
          </a:xfrm>
          <a:prstGeom prst="rect">
            <a:avLst/>
          </a:prstGeom>
        </p:spPr>
      </p:pic>
      <p:pic>
        <p:nvPicPr>
          <p:cNvPr id="10" name="Picture 9">
            <a:extLst>
              <a:ext uri="{FF2B5EF4-FFF2-40B4-BE49-F238E27FC236}">
                <a16:creationId xmlns:a16="http://schemas.microsoft.com/office/drawing/2014/main" id="{43397458-F687-7A9F-23A5-2A56D118F4A6}"/>
              </a:ext>
            </a:extLst>
          </p:cNvPr>
          <p:cNvPicPr>
            <a:picLocks noChangeAspect="1"/>
          </p:cNvPicPr>
          <p:nvPr/>
        </p:nvPicPr>
        <p:blipFill>
          <a:blip r:embed="rId3"/>
          <a:stretch>
            <a:fillRect/>
          </a:stretch>
        </p:blipFill>
        <p:spPr>
          <a:xfrm>
            <a:off x="6096000" y="874336"/>
            <a:ext cx="5325893" cy="5217509"/>
          </a:xfrm>
          <a:prstGeom prst="rect">
            <a:avLst/>
          </a:prstGeom>
        </p:spPr>
      </p:pic>
    </p:spTree>
    <p:extLst>
      <p:ext uri="{BB962C8B-B14F-4D97-AF65-F5344CB8AC3E}">
        <p14:creationId xmlns:p14="http://schemas.microsoft.com/office/powerpoint/2010/main" val="3767424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FC2E048-7B4A-4DC8-A9AD-A6066E8B6A43}"/>
              </a:ext>
            </a:extLst>
          </p:cNvPr>
          <p:cNvSpPr txBox="1"/>
          <p:nvPr/>
        </p:nvSpPr>
        <p:spPr>
          <a:xfrm>
            <a:off x="2533453" y="173552"/>
            <a:ext cx="6103854" cy="523220"/>
          </a:xfrm>
          <a:prstGeom prst="rect">
            <a:avLst/>
          </a:prstGeom>
          <a:noFill/>
        </p:spPr>
        <p:txBody>
          <a:bodyPr wrap="square">
            <a:spAutoFit/>
          </a:bodyPr>
          <a:lstStyle/>
          <a:p>
            <a:pPr algn="ctr"/>
            <a:r>
              <a:rPr lang="en-IN" sz="2800" b="1" dirty="0">
                <a:latin typeface="Times New Roman" panose="02020603050405020304" pitchFamily="18" charset="0"/>
                <a:cs typeface="Times New Roman" panose="02020603050405020304" pitchFamily="18" charset="0"/>
              </a:rPr>
              <a:t>DATASETS</a:t>
            </a:r>
          </a:p>
        </p:txBody>
      </p:sp>
      <p:pic>
        <p:nvPicPr>
          <p:cNvPr id="7" name="Picture 6">
            <a:extLst>
              <a:ext uri="{FF2B5EF4-FFF2-40B4-BE49-F238E27FC236}">
                <a16:creationId xmlns:a16="http://schemas.microsoft.com/office/drawing/2014/main" id="{C8D904D4-2C60-018B-FF5B-488EC0F200BF}"/>
              </a:ext>
            </a:extLst>
          </p:cNvPr>
          <p:cNvPicPr>
            <a:picLocks noChangeAspect="1"/>
          </p:cNvPicPr>
          <p:nvPr/>
        </p:nvPicPr>
        <p:blipFill>
          <a:blip r:embed="rId2"/>
          <a:stretch>
            <a:fillRect/>
          </a:stretch>
        </p:blipFill>
        <p:spPr>
          <a:xfrm>
            <a:off x="607340" y="932444"/>
            <a:ext cx="5585186" cy="5128992"/>
          </a:xfrm>
          <a:prstGeom prst="rect">
            <a:avLst/>
          </a:prstGeom>
        </p:spPr>
      </p:pic>
      <p:pic>
        <p:nvPicPr>
          <p:cNvPr id="9" name="Picture 8">
            <a:extLst>
              <a:ext uri="{FF2B5EF4-FFF2-40B4-BE49-F238E27FC236}">
                <a16:creationId xmlns:a16="http://schemas.microsoft.com/office/drawing/2014/main" id="{04FD70C7-D449-235B-4909-742682CB3E48}"/>
              </a:ext>
            </a:extLst>
          </p:cNvPr>
          <p:cNvPicPr>
            <a:picLocks noChangeAspect="1"/>
          </p:cNvPicPr>
          <p:nvPr/>
        </p:nvPicPr>
        <p:blipFill>
          <a:blip r:embed="rId3"/>
          <a:stretch>
            <a:fillRect/>
          </a:stretch>
        </p:blipFill>
        <p:spPr>
          <a:xfrm>
            <a:off x="6485682" y="932444"/>
            <a:ext cx="5385766" cy="5128992"/>
          </a:xfrm>
          <a:prstGeom prst="rect">
            <a:avLst/>
          </a:prstGeom>
        </p:spPr>
      </p:pic>
    </p:spTree>
    <p:extLst>
      <p:ext uri="{BB962C8B-B14F-4D97-AF65-F5344CB8AC3E}">
        <p14:creationId xmlns:p14="http://schemas.microsoft.com/office/powerpoint/2010/main" val="4192279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C204D1-58D7-7E74-23D9-C2135B803E40}"/>
              </a:ext>
            </a:extLst>
          </p:cNvPr>
          <p:cNvSpPr>
            <a:spLocks noGrp="1"/>
          </p:cNvSpPr>
          <p:nvPr>
            <p:ph idx="1"/>
          </p:nvPr>
        </p:nvSpPr>
        <p:spPr>
          <a:xfrm>
            <a:off x="942680" y="973927"/>
            <a:ext cx="9801197" cy="4910146"/>
          </a:xfrm>
        </p:spPr>
        <p:txBody>
          <a:bodyPr>
            <a:normAutofit/>
          </a:bodyPr>
          <a:lstStyle/>
          <a:p>
            <a:pPr marL="0" indent="0" algn="just">
              <a:buNone/>
            </a:pPr>
            <a:r>
              <a:rPr lang="en-US" sz="1800" dirty="0">
                <a:latin typeface="Times New Roman" panose="02020603050405020304" pitchFamily="18" charset="0"/>
                <a:cs typeface="Times New Roman" panose="02020603050405020304" pitchFamily="18" charset="0"/>
              </a:rPr>
              <a:t>Feature extraction for fish species classification system involves utilizing advanced deep learning techniques, particularly ResNet50, for image classification. ResNet50 is a convolution neural network(CNN) architecture know for its deep layers and skip connections, which enable it to effectively extract hierarchical features from input images. By leveraging pre-trained ResNet50 models, the system can efficiently capture intricate patterns and characteristics specific to different fish species, facilitating accurate classification.</a:t>
            </a:r>
          </a:p>
          <a:p>
            <a:pPr marL="0" indent="0" algn="just">
              <a:buNone/>
            </a:pPr>
            <a:r>
              <a:rPr lang="en-US" sz="1800" dirty="0">
                <a:latin typeface="Times New Roman" panose="02020603050405020304" pitchFamily="18" charset="0"/>
                <a:cs typeface="Times New Roman" panose="02020603050405020304" pitchFamily="18" charset="0"/>
              </a:rPr>
              <a:t>In addition to ResNet50, the system may incorporate techniques such as transfer learning to fine-tune the network’s parameters and adapt it to the task of fish species classification. Transfer learning allows the model to leverage knowledge learned </a:t>
            </a:r>
            <a:r>
              <a:rPr lang="en-US" sz="1800" dirty="0" err="1">
                <a:latin typeface="Times New Roman" panose="02020603050405020304" pitchFamily="18" charset="0"/>
                <a:cs typeface="Times New Roman" panose="02020603050405020304" pitchFamily="18" charset="0"/>
              </a:rPr>
              <a:t>fron</a:t>
            </a:r>
            <a:r>
              <a:rPr lang="en-US" sz="1800" dirty="0">
                <a:latin typeface="Times New Roman" panose="02020603050405020304" pitchFamily="18" charset="0"/>
                <a:cs typeface="Times New Roman" panose="02020603050405020304" pitchFamily="18" charset="0"/>
              </a:rPr>
              <a:t> large dataset(</a:t>
            </a:r>
            <a:r>
              <a:rPr lang="en-US" sz="1800" dirty="0" err="1">
                <a:latin typeface="Times New Roman" panose="02020603050405020304" pitchFamily="18" charset="0"/>
                <a:cs typeface="Times New Roman" panose="02020603050405020304" pitchFamily="18" charset="0"/>
              </a:rPr>
              <a:t>e.g.,ImageNet</a:t>
            </a:r>
            <a:r>
              <a:rPr lang="en-US" sz="1800" dirty="0">
                <a:latin typeface="Times New Roman" panose="02020603050405020304" pitchFamily="18" charset="0"/>
                <a:cs typeface="Times New Roman" panose="02020603050405020304" pitchFamily="18" charset="0"/>
              </a:rPr>
              <a:t>) and apply it to a related task with a smaller dataset(e.g., fish images). This approach accelerates the training process and improves the model’s performance, especially in scenarios where labeled data is limited.</a:t>
            </a:r>
            <a:endParaRPr lang="en-IN" sz="1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ECA6E18-2DA2-0E0B-3466-4102E70E7685}"/>
              </a:ext>
            </a:extLst>
          </p:cNvPr>
          <p:cNvSpPr txBox="1"/>
          <p:nvPr/>
        </p:nvSpPr>
        <p:spPr>
          <a:xfrm>
            <a:off x="514777" y="104882"/>
            <a:ext cx="9993429" cy="523220"/>
          </a:xfrm>
          <a:prstGeom prst="rect">
            <a:avLst/>
          </a:prstGeom>
          <a:noFill/>
        </p:spPr>
        <p:txBody>
          <a:bodyPr wrap="square">
            <a:spAutoFit/>
          </a:bodyPr>
          <a:lstStyle/>
          <a:p>
            <a:pPr algn="ctr"/>
            <a:r>
              <a:rPr lang="en-IN" sz="2800" b="1" dirty="0">
                <a:latin typeface="Times New Roman" panose="02020603050405020304" pitchFamily="18" charset="0"/>
                <a:cs typeface="Times New Roman" panose="02020603050405020304" pitchFamily="18" charset="0"/>
              </a:rPr>
              <a:t>			FEATURES EXTRACTING FROM DATASET</a:t>
            </a:r>
          </a:p>
        </p:txBody>
      </p:sp>
    </p:spTree>
    <p:extLst>
      <p:ext uri="{BB962C8B-B14F-4D97-AF65-F5344CB8AC3E}">
        <p14:creationId xmlns:p14="http://schemas.microsoft.com/office/powerpoint/2010/main" val="1800563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EE40305-2EA0-D944-C191-CBC1609CB8DC}"/>
              </a:ext>
            </a:extLst>
          </p:cNvPr>
          <p:cNvSpPr>
            <a:spLocks noGrp="1"/>
          </p:cNvSpPr>
          <p:nvPr>
            <p:ph idx="1"/>
          </p:nvPr>
        </p:nvSpPr>
        <p:spPr>
          <a:xfrm>
            <a:off x="622169" y="823098"/>
            <a:ext cx="10576874" cy="5211804"/>
          </a:xfrm>
        </p:spPr>
        <p:txBody>
          <a:bodyPr>
            <a:noAutofit/>
          </a:bodyPr>
          <a:lstStyle/>
          <a:p>
            <a:pPr marL="0" indent="0" algn="just">
              <a:buNone/>
            </a:pPr>
            <a:r>
              <a:rPr lang="en-US" sz="1800" dirty="0">
                <a:solidFill>
                  <a:srgbClr val="000000"/>
                </a:solidFill>
                <a:effectLst/>
                <a:latin typeface="Times New Roman" panose="02020603050405020304" pitchFamily="18" charset="0"/>
                <a:ea typeface="Times New Roman" panose="02020603050405020304" pitchFamily="18" charset="0"/>
              </a:rPr>
              <a:t>The identified modules in the project encompass various components that contribute to the functionality and effectiveness of the integrated system for fish species classification and recommendation. </a:t>
            </a:r>
          </a:p>
          <a:p>
            <a:pPr marL="0" indent="0" algn="just">
              <a:buNone/>
            </a:pPr>
            <a:r>
              <a:rPr lang="en-US" sz="1800" dirty="0">
                <a:solidFill>
                  <a:srgbClr val="000000"/>
                </a:solidFill>
                <a:effectLst/>
                <a:latin typeface="Times New Roman" panose="02020603050405020304" pitchFamily="18" charset="0"/>
                <a:ea typeface="Times New Roman" panose="02020603050405020304" pitchFamily="18" charset="0"/>
              </a:rPr>
              <a:t>These modules are crucial for streamlining processes, enhancing user experience, and achieving the project objectives. Here are the key modules identified in the project:</a:t>
            </a:r>
          </a:p>
          <a:p>
            <a:pPr marL="342900" indent="-342900" algn="just">
              <a:buAutoNum type="arabicPeriod"/>
            </a:pPr>
            <a:r>
              <a:rPr lang="en-US" sz="1800" dirty="0">
                <a:solidFill>
                  <a:srgbClr val="000000"/>
                </a:solidFill>
                <a:effectLst/>
                <a:latin typeface="Times New Roman" panose="02020603050405020304" pitchFamily="18" charset="0"/>
                <a:ea typeface="Times New Roman" panose="02020603050405020304" pitchFamily="18" charset="0"/>
              </a:rPr>
              <a:t>Preprocessing Module: This module encompasses tasks related to data cleaning and preprocessing of image data. It includes procedures for handling potential image artifacts, addressing missing or corrupted images, encoding categorical labels, and normalizing pixel values. The preprocessing module ensures that the input image data is in an optimal state for utilization in subsequent machine learning models.</a:t>
            </a:r>
          </a:p>
          <a:p>
            <a:pPr marL="342900" indent="-342900" algn="just">
              <a:buAutoNum type="arabicPeriod"/>
            </a:pPr>
            <a:r>
              <a:rPr lang="en-US" sz="1800" dirty="0">
                <a:solidFill>
                  <a:srgbClr val="000000"/>
                </a:solidFill>
                <a:effectLst/>
                <a:latin typeface="Times New Roman" panose="02020603050405020304" pitchFamily="18" charset="0"/>
                <a:ea typeface="Times New Roman" panose="02020603050405020304" pitchFamily="18" charset="0"/>
              </a:rPr>
              <a:t> Data Splitting Module: The data splitting module is responsible for dividing the preprocessed image data into training and testing sets. The training set is used to train the machine learning model, while the testing set is used to evaluate its performance. This module ensures that the data distribution is maintained, especially in classification problems, and facilitates effective model evaluation and validation.</a:t>
            </a:r>
          </a:p>
          <a:p>
            <a:pPr marL="342900" indent="-342900" algn="just">
              <a:buAutoNum type="arabicPeriod"/>
            </a:pPr>
            <a:r>
              <a:rPr lang="en-US" sz="1800" dirty="0">
                <a:solidFill>
                  <a:srgbClr val="000000"/>
                </a:solidFill>
                <a:effectLst/>
                <a:latin typeface="Times New Roman" panose="02020603050405020304" pitchFamily="18" charset="0"/>
                <a:ea typeface="Times New Roman" panose="02020603050405020304" pitchFamily="18" charset="0"/>
              </a:rPr>
              <a:t>Model Training Module: This module involves training the machine learning model using the training data obtained from the data splitting module. </a:t>
            </a:r>
          </a:p>
        </p:txBody>
      </p:sp>
      <p:sp>
        <p:nvSpPr>
          <p:cNvPr id="4" name="TextBox 3">
            <a:extLst>
              <a:ext uri="{FF2B5EF4-FFF2-40B4-BE49-F238E27FC236}">
                <a16:creationId xmlns:a16="http://schemas.microsoft.com/office/drawing/2014/main" id="{AD359ABC-CF3B-43D7-7F38-6DBAE19D5D3C}"/>
              </a:ext>
            </a:extLst>
          </p:cNvPr>
          <p:cNvSpPr txBox="1"/>
          <p:nvPr/>
        </p:nvSpPr>
        <p:spPr>
          <a:xfrm>
            <a:off x="743428" y="67174"/>
            <a:ext cx="10077650" cy="523220"/>
          </a:xfrm>
          <a:prstGeom prst="rect">
            <a:avLst/>
          </a:prstGeom>
          <a:noFill/>
        </p:spPr>
        <p:txBody>
          <a:bodyPr wrap="square">
            <a:spAutoFit/>
          </a:bodyPr>
          <a:lstStyle/>
          <a:p>
            <a:pPr algn="ctr"/>
            <a:r>
              <a:rPr lang="en-IN" sz="2800" b="1" dirty="0">
                <a:latin typeface="Times New Roman" panose="02020603050405020304" pitchFamily="18" charset="0"/>
                <a:cs typeface="Times New Roman" panose="02020603050405020304" pitchFamily="18" charset="0"/>
              </a:rPr>
              <a:t>	MODULES IDENTIFED IN PROPOSED SYSTEM</a:t>
            </a:r>
          </a:p>
        </p:txBody>
      </p:sp>
    </p:spTree>
    <p:extLst>
      <p:ext uri="{BB962C8B-B14F-4D97-AF65-F5344CB8AC3E}">
        <p14:creationId xmlns:p14="http://schemas.microsoft.com/office/powerpoint/2010/main" val="3153551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AD8AD1-449D-AAEF-F778-C8842DF1E1EC}"/>
              </a:ext>
            </a:extLst>
          </p:cNvPr>
          <p:cNvSpPr>
            <a:spLocks noGrp="1"/>
          </p:cNvSpPr>
          <p:nvPr>
            <p:ph idx="1"/>
          </p:nvPr>
        </p:nvSpPr>
        <p:spPr>
          <a:xfrm>
            <a:off x="524759" y="707007"/>
            <a:ext cx="11142482" cy="5174096"/>
          </a:xfrm>
        </p:spPr>
        <p:txBody>
          <a:bodyPr>
            <a:noAutofit/>
          </a:bodyPr>
          <a:lstStyle/>
          <a:p>
            <a:pPr marL="0" indent="0" algn="just">
              <a:buNone/>
            </a:pPr>
            <a:r>
              <a:rPr lang="en-US" sz="1800" dirty="0">
                <a:solidFill>
                  <a:srgbClr val="000000"/>
                </a:solidFill>
                <a:latin typeface="Times New Roman" panose="02020603050405020304" pitchFamily="18" charset="0"/>
                <a:ea typeface="Times New Roman" panose="02020603050405020304" pitchFamily="18" charset="0"/>
              </a:rPr>
              <a:t>       </a:t>
            </a:r>
            <a:r>
              <a:rPr lang="en-US" sz="1800" dirty="0">
                <a:solidFill>
                  <a:srgbClr val="000000"/>
                </a:solidFill>
                <a:effectLst/>
                <a:latin typeface="Times New Roman" panose="02020603050405020304" pitchFamily="18" charset="0"/>
                <a:ea typeface="Times New Roman" panose="02020603050405020304" pitchFamily="18" charset="0"/>
              </a:rPr>
              <a:t> It encompasses feeding the training data into the model, allowing it to learn patterns and relationships, and tuning hyperparameters to optimize the model's performance. The choice of the model depends on the nature of the problem (classification) and the characteristics of the data.</a:t>
            </a:r>
          </a:p>
          <a:p>
            <a:pPr marL="457200" indent="-457200" algn="just">
              <a:buAutoNum type="arabicPeriod" startAt="4"/>
            </a:pPr>
            <a:r>
              <a:rPr lang="en-US" sz="1800" dirty="0">
                <a:solidFill>
                  <a:srgbClr val="000000"/>
                </a:solidFill>
                <a:effectLst/>
                <a:latin typeface="Times New Roman" panose="02020603050405020304" pitchFamily="18" charset="0"/>
                <a:ea typeface="Times New Roman" panose="02020603050405020304" pitchFamily="18" charset="0"/>
              </a:rPr>
              <a:t>Generating Results Module: The generating results module utilizes the trained machine </a:t>
            </a:r>
            <a:r>
              <a:rPr lang="en-US" sz="1800" dirty="0" err="1">
                <a:solidFill>
                  <a:srgbClr val="000000"/>
                </a:solidFill>
                <a:effectLst/>
                <a:latin typeface="Times New Roman" panose="02020603050405020304" pitchFamily="18" charset="0"/>
                <a:ea typeface="Times New Roman" panose="02020603050405020304" pitchFamily="18" charset="0"/>
              </a:rPr>
              <a:t>learningmodel</a:t>
            </a:r>
            <a:r>
              <a:rPr lang="en-US" sz="1800" dirty="0">
                <a:solidFill>
                  <a:srgbClr val="000000"/>
                </a:solidFill>
                <a:effectLst/>
                <a:latin typeface="Times New Roman" panose="02020603050405020304" pitchFamily="18" charset="0"/>
                <a:ea typeface="Times New Roman" panose="02020603050405020304" pitchFamily="18" charset="0"/>
              </a:rPr>
              <a:t> to generate predictions on new, unseen data. It involves calling the predict method to obtain predictions for fish species classification based on uploaded images. This module plays a crucial role in providing users with accurate and timely classification results.</a:t>
            </a:r>
          </a:p>
          <a:p>
            <a:pPr marL="457200" indent="-457200" algn="just">
              <a:buAutoNum type="arabicPeriod" startAt="4"/>
            </a:pPr>
            <a:r>
              <a:rPr lang="en-US" sz="1800" dirty="0">
                <a:solidFill>
                  <a:srgbClr val="000000"/>
                </a:solidFill>
                <a:effectLst/>
                <a:latin typeface="Times New Roman" panose="02020603050405020304" pitchFamily="18" charset="0"/>
                <a:ea typeface="Times New Roman" panose="02020603050405020304" pitchFamily="18" charset="0"/>
              </a:rPr>
              <a:t>User Interface Module: The user interface module is responsible for facilitating user interaction with the system. It includes components such as data loading, algorithm selection, and result visualization. Users can upload images, choose classification algorithms, and view classification results through an intuitive and user-friendly interface.</a:t>
            </a:r>
          </a:p>
          <a:p>
            <a:pPr marL="457200" indent="-457200" algn="just">
              <a:buAutoNum type="arabicPeriod" startAt="6"/>
            </a:pPr>
            <a:r>
              <a:rPr lang="en-US" sz="1800" dirty="0">
                <a:solidFill>
                  <a:srgbClr val="000000"/>
                </a:solidFill>
                <a:effectLst/>
                <a:latin typeface="Times New Roman" panose="02020603050405020304" pitchFamily="18" charset="0"/>
                <a:ea typeface="Times New Roman" panose="02020603050405020304" pitchFamily="18" charset="0"/>
              </a:rPr>
              <a:t>Recommendation Module: The recommendation module leverages sophisticated recommendation algorithms based on Singular Value Decomposition (SVD) to offer tailored fish recommendations to users. It considers factors such as regional availability and consumer preferences to generate personalized recommendations aligned with user preferences. This module enhances user engagement and decision-making by providing relevant and actionable recommendations.</a:t>
            </a:r>
          </a:p>
          <a:p>
            <a:pPr marL="0" indent="0">
              <a:buNone/>
            </a:pPr>
            <a:endParaRPr lang="en-IN" sz="1800" dirty="0"/>
          </a:p>
        </p:txBody>
      </p:sp>
    </p:spTree>
    <p:extLst>
      <p:ext uri="{BB962C8B-B14F-4D97-AF65-F5344CB8AC3E}">
        <p14:creationId xmlns:p14="http://schemas.microsoft.com/office/powerpoint/2010/main" val="1840075666"/>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CDCE0"/>
      </a:lt2>
      <a:accent1>
        <a:srgbClr val="415588"/>
      </a:accent1>
      <a:accent2>
        <a:srgbClr val="4294B6"/>
      </a:accent2>
      <a:accent3>
        <a:srgbClr val="087D7C"/>
      </a:accent3>
      <a:accent4>
        <a:srgbClr val="2CB663"/>
      </a:accent4>
      <a:accent5>
        <a:srgbClr val="DF8822"/>
      </a:accent5>
      <a:accent6>
        <a:srgbClr val="BC410A"/>
      </a:accent6>
      <a:hlink>
        <a:srgbClr val="5977C4"/>
      </a:hlink>
      <a:folHlink>
        <a:srgbClr val="A1A9BF"/>
      </a:folHlink>
    </a:clrScheme>
    <a:fontScheme name="Gallery">
      <a:majorFont>
        <a:latin typeface="Century Gothic" panose="020B0502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E050AC27-895F-4B90-991D-A6818FC89AB6}"/>
    </a:ext>
  </a:extLst>
</a:theme>
</file>

<file path=docProps/app.xml><?xml version="1.0" encoding="utf-8"?>
<Properties xmlns="http://schemas.openxmlformats.org/officeDocument/2006/extended-properties" xmlns:vt="http://schemas.openxmlformats.org/officeDocument/2006/docPropsVTypes">
  <Template>Gallery</Template>
  <TotalTime>317</TotalTime>
  <Words>2040</Words>
  <Application>Microsoft Office PowerPoint</Application>
  <PresentationFormat>Widescreen</PresentationFormat>
  <Paragraphs>92</Paragraphs>
  <Slides>25</Slides>
  <Notes>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Gallery</vt:lpstr>
      <vt:lpstr>Port Aqua Market Demand Analysis and        Recommendation System    </vt:lpstr>
      <vt:lpstr>                                 ABSTRACT</vt:lpstr>
      <vt:lpstr>PowerPoint Presentation</vt:lpstr>
      <vt:lpstr>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SEQUENCE DIAGRAM</vt:lpstr>
      <vt:lpstr>ACTIVITY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BIBLIOGRAPHY</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GESTURE IN SYNC : WEBCAM POWERED HAND GESTURE RECOGNITION FOR INTUITIVE SENTENCING    </dc:title>
  <dc:creator>mangina suvarna</dc:creator>
  <cp:lastModifiedBy>praveen yajjala</cp:lastModifiedBy>
  <cp:revision>34</cp:revision>
  <dcterms:created xsi:type="dcterms:W3CDTF">2024-05-03T17:26:35Z</dcterms:created>
  <dcterms:modified xsi:type="dcterms:W3CDTF">2024-05-15T05:51:26Z</dcterms:modified>
</cp:coreProperties>
</file>

<file path=docProps/thumbnail.jpeg>
</file>